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8" r:id="rId4"/>
  </p:sldMasterIdLst>
  <p:notesMasterIdLst>
    <p:notesMasterId r:id="rId31"/>
  </p:notesMasterIdLst>
  <p:handoutMasterIdLst>
    <p:handoutMasterId r:id="rId32"/>
  </p:handoutMasterIdLst>
  <p:sldIdLst>
    <p:sldId id="408" r:id="rId5"/>
    <p:sldId id="615" r:id="rId6"/>
    <p:sldId id="278" r:id="rId7"/>
    <p:sldId id="559" r:id="rId8"/>
    <p:sldId id="570" r:id="rId9"/>
    <p:sldId id="587" r:id="rId10"/>
    <p:sldId id="567" r:id="rId11"/>
    <p:sldId id="588" r:id="rId12"/>
    <p:sldId id="589" r:id="rId13"/>
    <p:sldId id="608" r:id="rId14"/>
    <p:sldId id="553" r:id="rId15"/>
    <p:sldId id="592" r:id="rId16"/>
    <p:sldId id="593" r:id="rId17"/>
    <p:sldId id="609" r:id="rId18"/>
    <p:sldId id="605" r:id="rId19"/>
    <p:sldId id="600" r:id="rId20"/>
    <p:sldId id="601" r:id="rId21"/>
    <p:sldId id="599" r:id="rId22"/>
    <p:sldId id="595" r:id="rId23"/>
    <p:sldId id="598" r:id="rId24"/>
    <p:sldId id="607" r:id="rId25"/>
    <p:sldId id="611" r:id="rId26"/>
    <p:sldId id="528" r:id="rId27"/>
    <p:sldId id="442" r:id="rId28"/>
    <p:sldId id="616" r:id="rId29"/>
    <p:sldId id="387" r:id="rId30"/>
  </p:sldIdLst>
  <p:sldSz cx="12192000" cy="6858000"/>
  <p:notesSz cx="6950075" cy="9236075"/>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yl Knott" initials="CK" lastIdx="1" clrIdx="0">
    <p:extLst>
      <p:ext uri="{19B8F6BF-5375-455C-9EA6-DF929625EA0E}">
        <p15:presenceInfo xmlns:p15="http://schemas.microsoft.com/office/powerpoint/2012/main" userId="S::ub87r10@ubalt.edu::3463d3df-3bad-4dcf-a048-bab37f0ba1a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A23838"/>
    <a:srgbClr val="A8EEFE"/>
    <a:srgbClr val="96EAFE"/>
    <a:srgbClr val="7C5989"/>
    <a:srgbClr val="000066"/>
    <a:srgbClr val="4D6B89"/>
    <a:srgbClr val="384E6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E588FC-0714-4A15-BFCF-63C300BE0845}" v="52" dt="2021-06-03T14:47:20.528"/>
    <p1510:client id="{9A73E079-2F00-4D24-82FB-5B48571D1611}" v="37" dt="2021-06-03T11:19:29.521"/>
    <p1510:client id="{E038E5FB-5445-43F9-B516-610239872258}" v="2" dt="2021-06-03T14:46:21.6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51"/>
    <p:restoredTop sz="94694"/>
  </p:normalViewPr>
  <p:slideViewPr>
    <p:cSldViewPr snapToGrid="0">
      <p:cViewPr varScale="1">
        <p:scale>
          <a:sx n="72" d="100"/>
          <a:sy n="72" d="100"/>
        </p:scale>
        <p:origin x="78"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eryl Knott" userId="S::ub87r10@ubalt.edu::3463d3df-3bad-4dcf-a048-bab37f0ba1ae" providerId="AD" clId="Web-{9A73E079-2F00-4D24-82FB-5B48571D1611}"/>
    <pc:docChg chg="addSld modSld sldOrd">
      <pc:chgData name="Cheryl Knott" userId="S::ub87r10@ubalt.edu::3463d3df-3bad-4dcf-a048-bab37f0ba1ae" providerId="AD" clId="Web-{9A73E079-2F00-4D24-82FB-5B48571D1611}" dt="2021-06-03T11:19:29.521" v="20"/>
      <pc:docMkLst>
        <pc:docMk/>
      </pc:docMkLst>
      <pc:sldChg chg="addSp modSp new ord">
        <pc:chgData name="Cheryl Knott" userId="S::ub87r10@ubalt.edu::3463d3df-3bad-4dcf-a048-bab37f0ba1ae" providerId="AD" clId="Web-{9A73E079-2F00-4D24-82FB-5B48571D1611}" dt="2021-06-03T11:19:29.521" v="20"/>
        <pc:sldMkLst>
          <pc:docMk/>
          <pc:sldMk cId="1114136754" sldId="613"/>
        </pc:sldMkLst>
        <pc:spChg chg="mod">
          <ac:chgData name="Cheryl Knott" userId="S::ub87r10@ubalt.edu::3463d3df-3bad-4dcf-a048-bab37f0ba1ae" providerId="AD" clId="Web-{9A73E079-2F00-4D24-82FB-5B48571D1611}" dt="2021-06-03T11:18:48.535" v="5" actId="20577"/>
          <ac:spMkLst>
            <pc:docMk/>
            <pc:sldMk cId="1114136754" sldId="613"/>
            <ac:spMk id="2" creationId="{861641EE-918D-4BB1-BB80-D28C1E21199C}"/>
          </ac:spMkLst>
        </pc:spChg>
        <pc:picChg chg="add mod">
          <ac:chgData name="Cheryl Knott" userId="S::ub87r10@ubalt.edu::3463d3df-3bad-4dcf-a048-bab37f0ba1ae" providerId="AD" clId="Web-{9A73E079-2F00-4D24-82FB-5B48571D1611}" dt="2021-06-03T11:18:59.301" v="9" actId="1076"/>
          <ac:picMkLst>
            <pc:docMk/>
            <pc:sldMk cId="1114136754" sldId="613"/>
            <ac:picMk id="4" creationId="{3BCA9B8F-E088-4DB8-AD90-5C76BC18ED16}"/>
          </ac:picMkLst>
        </pc:picChg>
      </pc:sldChg>
      <pc:sldChg chg="addSp modSp new">
        <pc:chgData name="Cheryl Knott" userId="S::ub87r10@ubalt.edu::3463d3df-3bad-4dcf-a048-bab37f0ba1ae" providerId="AD" clId="Web-{9A73E079-2F00-4D24-82FB-5B48571D1611}" dt="2021-06-03T11:19:27.162" v="19" actId="1076"/>
        <pc:sldMkLst>
          <pc:docMk/>
          <pc:sldMk cId="866290530" sldId="614"/>
        </pc:sldMkLst>
        <pc:spChg chg="mod">
          <ac:chgData name="Cheryl Knott" userId="S::ub87r10@ubalt.edu::3463d3df-3bad-4dcf-a048-bab37f0ba1ae" providerId="AD" clId="Web-{9A73E079-2F00-4D24-82FB-5B48571D1611}" dt="2021-06-03T11:19:18.005" v="15" actId="20577"/>
          <ac:spMkLst>
            <pc:docMk/>
            <pc:sldMk cId="866290530" sldId="614"/>
            <ac:spMk id="2" creationId="{A3469237-E70B-4C5C-8F28-2637D474E081}"/>
          </ac:spMkLst>
        </pc:spChg>
        <pc:picChg chg="add mod">
          <ac:chgData name="Cheryl Knott" userId="S::ub87r10@ubalt.edu::3463d3df-3bad-4dcf-a048-bab37f0ba1ae" providerId="AD" clId="Web-{9A73E079-2F00-4D24-82FB-5B48571D1611}" dt="2021-06-03T11:19:27.162" v="19" actId="1076"/>
          <ac:picMkLst>
            <pc:docMk/>
            <pc:sldMk cId="866290530" sldId="614"/>
            <ac:picMk id="4" creationId="{C08E4389-7C99-455A-9B0F-E73419FB3B56}"/>
          </ac:picMkLst>
        </pc:picChg>
      </pc:sldChg>
    </pc:docChg>
  </pc:docChgLst>
  <pc:docChgLst>
    <pc:chgData name="Seema Iyer" userId="S::id62hw06@ubalt.edu::a17977bd-33c8-4257-aef4-3891258dce57" providerId="AD" clId="Web-{E038E5FB-5445-43F9-B516-610239872258}"/>
    <pc:docChg chg="modSld">
      <pc:chgData name="Seema Iyer" userId="S::id62hw06@ubalt.edu::a17977bd-33c8-4257-aef4-3891258dce57" providerId="AD" clId="Web-{E038E5FB-5445-43F9-B516-610239872258}" dt="2021-06-03T14:46:21.588" v="0" actId="20577"/>
      <pc:docMkLst>
        <pc:docMk/>
      </pc:docMkLst>
      <pc:sldChg chg="modSp">
        <pc:chgData name="Seema Iyer" userId="S::id62hw06@ubalt.edu::a17977bd-33c8-4257-aef4-3891258dce57" providerId="AD" clId="Web-{E038E5FB-5445-43F9-B516-610239872258}" dt="2021-06-03T14:46:21.588" v="0" actId="20577"/>
        <pc:sldMkLst>
          <pc:docMk/>
          <pc:sldMk cId="2619883017" sldId="527"/>
        </pc:sldMkLst>
        <pc:spChg chg="mod">
          <ac:chgData name="Seema Iyer" userId="S::id62hw06@ubalt.edu::a17977bd-33c8-4257-aef4-3891258dce57" providerId="AD" clId="Web-{E038E5FB-5445-43F9-B516-610239872258}" dt="2021-06-03T14:46:21.588" v="0" actId="20577"/>
          <ac:spMkLst>
            <pc:docMk/>
            <pc:sldMk cId="2619883017" sldId="527"/>
            <ac:spMk id="4" creationId="{00000000-0000-0000-0000-000000000000}"/>
          </ac:spMkLst>
        </pc:spChg>
      </pc:sldChg>
    </pc:docChg>
  </pc:docChgLst>
  <pc:docChgLst>
    <pc:chgData name="Seema Iyer" userId="S::id62hw06@ubalt.edu::a17977bd-33c8-4257-aef4-3891258dce57" providerId="AD" clId="Web-{30E588FC-0714-4A15-BFCF-63C300BE0845}"/>
    <pc:docChg chg="modSld">
      <pc:chgData name="Seema Iyer" userId="S::id62hw06@ubalt.edu::a17977bd-33c8-4257-aef4-3891258dce57" providerId="AD" clId="Web-{30E588FC-0714-4A15-BFCF-63C300BE0845}" dt="2021-06-03T14:47:19.746" v="24" actId="20577"/>
      <pc:docMkLst>
        <pc:docMk/>
      </pc:docMkLst>
      <pc:sldChg chg="modSp">
        <pc:chgData name="Seema Iyer" userId="S::id62hw06@ubalt.edu::a17977bd-33c8-4257-aef4-3891258dce57" providerId="AD" clId="Web-{30E588FC-0714-4A15-BFCF-63C300BE0845}" dt="2021-06-03T14:47:19.746" v="24" actId="20577"/>
        <pc:sldMkLst>
          <pc:docMk/>
          <pc:sldMk cId="2619883017" sldId="527"/>
        </pc:sldMkLst>
        <pc:spChg chg="mod">
          <ac:chgData name="Seema Iyer" userId="S::id62hw06@ubalt.edu::a17977bd-33c8-4257-aef4-3891258dce57" providerId="AD" clId="Web-{30E588FC-0714-4A15-BFCF-63C300BE0845}" dt="2021-06-03T14:47:19.746" v="24" actId="20577"/>
          <ac:spMkLst>
            <pc:docMk/>
            <pc:sldMk cId="2619883017" sldId="527"/>
            <ac:spMk id="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2329" cy="462120"/>
          </a:xfrm>
          <a:prstGeom prst="rect">
            <a:avLst/>
          </a:prstGeom>
        </p:spPr>
        <p:txBody>
          <a:bodyPr vert="horz" lIns="90763" tIns="45382" rIns="90763" bIns="45382" rtlCol="0"/>
          <a:lstStyle>
            <a:lvl1pPr algn="l">
              <a:defRPr sz="1200"/>
            </a:lvl1pPr>
          </a:lstStyle>
          <a:p>
            <a:endParaRPr lang="en-US"/>
          </a:p>
        </p:txBody>
      </p:sp>
      <p:sp>
        <p:nvSpPr>
          <p:cNvPr id="3" name="Date Placeholder 2"/>
          <p:cNvSpPr>
            <a:spLocks noGrp="1"/>
          </p:cNvSpPr>
          <p:nvPr>
            <p:ph type="dt" sz="quarter" idx="1"/>
          </p:nvPr>
        </p:nvSpPr>
        <p:spPr>
          <a:xfrm>
            <a:off x="3936173" y="0"/>
            <a:ext cx="3012329" cy="462120"/>
          </a:xfrm>
          <a:prstGeom prst="rect">
            <a:avLst/>
          </a:prstGeom>
        </p:spPr>
        <p:txBody>
          <a:bodyPr vert="horz" lIns="90763" tIns="45382" rIns="90763" bIns="45382" rtlCol="0"/>
          <a:lstStyle>
            <a:lvl1pPr algn="r">
              <a:defRPr sz="1200"/>
            </a:lvl1pPr>
          </a:lstStyle>
          <a:p>
            <a:fld id="{94ABC98B-F29D-4B88-891C-E349CCB85DC0}" type="datetimeFigureOut">
              <a:rPr lang="en-US" smtClean="0"/>
              <a:pPr/>
              <a:t>7/19/2021</a:t>
            </a:fld>
            <a:endParaRPr lang="en-US"/>
          </a:p>
        </p:txBody>
      </p:sp>
      <p:sp>
        <p:nvSpPr>
          <p:cNvPr id="4" name="Footer Placeholder 3"/>
          <p:cNvSpPr>
            <a:spLocks noGrp="1"/>
          </p:cNvSpPr>
          <p:nvPr>
            <p:ph type="ftr" sz="quarter" idx="2"/>
          </p:nvPr>
        </p:nvSpPr>
        <p:spPr>
          <a:xfrm>
            <a:off x="0" y="8772378"/>
            <a:ext cx="3012329" cy="462120"/>
          </a:xfrm>
          <a:prstGeom prst="rect">
            <a:avLst/>
          </a:prstGeom>
        </p:spPr>
        <p:txBody>
          <a:bodyPr vert="horz" lIns="90763" tIns="45382" rIns="90763" bIns="45382" rtlCol="0" anchor="b"/>
          <a:lstStyle>
            <a:lvl1pPr algn="l">
              <a:defRPr sz="1200"/>
            </a:lvl1pPr>
          </a:lstStyle>
          <a:p>
            <a:endParaRPr lang="en-US"/>
          </a:p>
        </p:txBody>
      </p:sp>
      <p:sp>
        <p:nvSpPr>
          <p:cNvPr id="5" name="Slide Number Placeholder 4"/>
          <p:cNvSpPr>
            <a:spLocks noGrp="1"/>
          </p:cNvSpPr>
          <p:nvPr>
            <p:ph type="sldNum" sz="quarter" idx="3"/>
          </p:nvPr>
        </p:nvSpPr>
        <p:spPr>
          <a:xfrm>
            <a:off x="3936173" y="8772378"/>
            <a:ext cx="3012329" cy="462120"/>
          </a:xfrm>
          <a:prstGeom prst="rect">
            <a:avLst/>
          </a:prstGeom>
        </p:spPr>
        <p:txBody>
          <a:bodyPr vert="horz" lIns="90763" tIns="45382" rIns="90763" bIns="45382" rtlCol="0" anchor="b"/>
          <a:lstStyle>
            <a:lvl1pPr algn="r">
              <a:defRPr sz="1200"/>
            </a:lvl1pPr>
          </a:lstStyle>
          <a:p>
            <a:fld id="{9DC4FA53-A3C7-4B01-ACCF-A931E63720D3}" type="slidenum">
              <a:rPr lang="en-US" smtClean="0"/>
              <a:pPr/>
              <a:t>‹#›</a:t>
            </a:fld>
            <a:endParaRPr lang="en-US"/>
          </a:p>
        </p:txBody>
      </p:sp>
    </p:spTree>
    <p:extLst>
      <p:ext uri="{BB962C8B-B14F-4D97-AF65-F5344CB8AC3E}">
        <p14:creationId xmlns:p14="http://schemas.microsoft.com/office/powerpoint/2010/main" val="29314306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87" tIns="46244" rIns="92487" bIns="46244" rtlCol="0"/>
          <a:lstStyle>
            <a:lvl1pPr algn="l">
              <a:defRPr sz="1200"/>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87" tIns="46244" rIns="92487" bIns="46244" rtlCol="0"/>
          <a:lstStyle>
            <a:lvl1pPr algn="r">
              <a:defRPr sz="1200"/>
            </a:lvl1pPr>
          </a:lstStyle>
          <a:p>
            <a:pPr>
              <a:defRPr/>
            </a:pPr>
            <a:fld id="{E931A75A-D3B5-429B-AB6C-6C3C6D876AA0}" type="datetimeFigureOut">
              <a:rPr lang="en-US"/>
              <a:pPr>
                <a:defRPr/>
              </a:pPr>
              <a:t>7/19/2021</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87" tIns="46244" rIns="92487" bIns="46244" rtlCol="0" anchor="ctr"/>
          <a:lstStyle/>
          <a:p>
            <a:pPr lvl="0"/>
            <a:endParaRPr lang="en-US" noProof="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87" tIns="46244" rIns="92487" bIns="4624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11699" cy="461804"/>
          </a:xfrm>
          <a:prstGeom prst="rect">
            <a:avLst/>
          </a:prstGeom>
        </p:spPr>
        <p:txBody>
          <a:bodyPr vert="horz" lIns="92487" tIns="46244" rIns="92487" bIns="46244"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936768" y="8772669"/>
            <a:ext cx="3011699" cy="461804"/>
          </a:xfrm>
          <a:prstGeom prst="rect">
            <a:avLst/>
          </a:prstGeom>
        </p:spPr>
        <p:txBody>
          <a:bodyPr vert="horz" lIns="92487" tIns="46244" rIns="92487" bIns="46244" rtlCol="0" anchor="b"/>
          <a:lstStyle>
            <a:lvl1pPr algn="r">
              <a:defRPr sz="1200"/>
            </a:lvl1pPr>
          </a:lstStyle>
          <a:p>
            <a:pPr>
              <a:defRPr/>
            </a:pPr>
            <a:fld id="{0342CB45-934A-4B4B-B402-DAAF4DBD357A}" type="slidenum">
              <a:rPr lang="en-US"/>
              <a:pPr>
                <a:defRPr/>
              </a:pPr>
              <a:t>‹#›</a:t>
            </a:fld>
            <a:endParaRPr lang="en-US"/>
          </a:p>
        </p:txBody>
      </p:sp>
    </p:spTree>
    <p:extLst>
      <p:ext uri="{BB962C8B-B14F-4D97-AF65-F5344CB8AC3E}">
        <p14:creationId xmlns:p14="http://schemas.microsoft.com/office/powerpoint/2010/main" val="35352635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342CB45-934A-4B4B-B402-DAAF4DBD357A}" type="slidenum">
              <a:rPr lang="en-US" smtClean="0"/>
              <a:pPr>
                <a:defRPr/>
              </a:pPr>
              <a:t>1</a:t>
            </a:fld>
            <a:endParaRPr lang="en-US"/>
          </a:p>
        </p:txBody>
      </p:sp>
    </p:spTree>
    <p:extLst>
      <p:ext uri="{BB962C8B-B14F-4D97-AF65-F5344CB8AC3E}">
        <p14:creationId xmlns:p14="http://schemas.microsoft.com/office/powerpoint/2010/main" val="351409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z="1400" dirty="0">
                <a:latin typeface="Arial" charset="0"/>
                <a:cs typeface="Arial" charset="0"/>
              </a:rPr>
              <a:t>Most persons know BNIA for producing Vital Signs. The continued support we have received from the Annie E. Casey Foundation allows for us to provide the Vital Signs data for Baltimore’s neighborhoods. We currently track 129 indicators of neighborhood vitality  that we believe are important to understand and plan for the future of the City and its neighborhoods.  </a:t>
            </a:r>
          </a:p>
          <a:p>
            <a:pPr eaLnBrk="1" hangingPunct="1">
              <a:spcBef>
                <a:spcPct val="0"/>
              </a:spcBef>
            </a:pPr>
            <a:r>
              <a:rPr lang="en-US" sz="1400" dirty="0">
                <a:latin typeface="Arial" charset="0"/>
                <a:cs typeface="Arial" charset="0"/>
              </a:rPr>
              <a:t>These indicators cut across subject areas – ranging from housing, to health, to education, to safety, to sanitation.  </a:t>
            </a:r>
          </a:p>
          <a:p>
            <a:pPr eaLnBrk="1" hangingPunct="1">
              <a:spcBef>
                <a:spcPct val="0"/>
              </a:spcBef>
            </a:pPr>
            <a:endParaRPr lang="en-US" sz="1400" dirty="0">
              <a:latin typeface="Arial" charset="0"/>
              <a:cs typeface="Arial" charset="0"/>
            </a:endParaRPr>
          </a:p>
          <a:p>
            <a:pPr eaLnBrk="1" hangingPunct="1">
              <a:spcBef>
                <a:spcPct val="0"/>
              </a:spcBef>
            </a:pPr>
            <a:r>
              <a:rPr lang="en-US" sz="1400" dirty="0">
                <a:latin typeface="Arial" charset="0"/>
                <a:cs typeface="Arial" charset="0"/>
              </a:rPr>
              <a:t>While we make these indicators available for free at the Community Statistical Area, most of the indicators are available for customized analyses at other geographies – including neighborhood, census tract, councilmanic district, and zip code.  </a:t>
            </a:r>
          </a:p>
          <a:p>
            <a:pPr eaLnBrk="1" hangingPunct="1">
              <a:spcBef>
                <a:spcPct val="0"/>
              </a:spcBef>
            </a:pPr>
            <a:endParaRPr lang="en-US" sz="1400" dirty="0">
              <a:latin typeface="Arial" charset="0"/>
              <a:cs typeface="Arial" charset="0"/>
            </a:endParaRPr>
          </a:p>
          <a:p>
            <a:pPr eaLnBrk="1" hangingPunct="1">
              <a:spcBef>
                <a:spcPct val="0"/>
              </a:spcBef>
            </a:pPr>
            <a:r>
              <a:rPr lang="en-US" sz="1400" dirty="0">
                <a:latin typeface="Arial" charset="0"/>
                <a:cs typeface="Arial" charset="0"/>
              </a:rPr>
              <a:t>And as you saw this morning, we are asking for your input and guidance in selecting from our current list of indicators that are most important and looking to add those that you have said are important to track that we currently do not collect.  In fact at 1pm, we will be meeting in Room 143 to further discuss the Vital Signs indicators.</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51464" indent="-289024" eaLnBrk="0" hangingPunct="0">
              <a:defRPr sz="2400">
                <a:solidFill>
                  <a:schemeClr val="tx1"/>
                </a:solidFill>
                <a:latin typeface="Times New Roman" pitchFamily="18" charset="0"/>
              </a:defRPr>
            </a:lvl2pPr>
            <a:lvl3pPr marL="1156098" indent="-231219" eaLnBrk="0" hangingPunct="0">
              <a:defRPr sz="2400">
                <a:solidFill>
                  <a:schemeClr val="tx1"/>
                </a:solidFill>
                <a:latin typeface="Times New Roman" pitchFamily="18" charset="0"/>
              </a:defRPr>
            </a:lvl3pPr>
            <a:lvl4pPr marL="1618538" indent="-231219" eaLnBrk="0" hangingPunct="0">
              <a:defRPr sz="2400">
                <a:solidFill>
                  <a:schemeClr val="tx1"/>
                </a:solidFill>
                <a:latin typeface="Times New Roman" pitchFamily="18" charset="0"/>
              </a:defRPr>
            </a:lvl4pPr>
            <a:lvl5pPr marL="2080977" indent="-231219" eaLnBrk="0" hangingPunct="0">
              <a:defRPr sz="2400">
                <a:solidFill>
                  <a:schemeClr val="tx1"/>
                </a:solidFill>
                <a:latin typeface="Times New Roman" pitchFamily="18" charset="0"/>
              </a:defRPr>
            </a:lvl5pPr>
            <a:lvl6pPr marL="2543415" indent="-231219" eaLnBrk="0" fontAlgn="base" hangingPunct="0">
              <a:spcBef>
                <a:spcPct val="0"/>
              </a:spcBef>
              <a:spcAft>
                <a:spcPct val="0"/>
              </a:spcAft>
              <a:defRPr sz="2400">
                <a:solidFill>
                  <a:schemeClr val="tx1"/>
                </a:solidFill>
                <a:latin typeface="Times New Roman" pitchFamily="18" charset="0"/>
              </a:defRPr>
            </a:lvl6pPr>
            <a:lvl7pPr marL="3005855" indent="-231219" eaLnBrk="0" fontAlgn="base" hangingPunct="0">
              <a:spcBef>
                <a:spcPct val="0"/>
              </a:spcBef>
              <a:spcAft>
                <a:spcPct val="0"/>
              </a:spcAft>
              <a:defRPr sz="2400">
                <a:solidFill>
                  <a:schemeClr val="tx1"/>
                </a:solidFill>
                <a:latin typeface="Times New Roman" pitchFamily="18" charset="0"/>
              </a:defRPr>
            </a:lvl7pPr>
            <a:lvl8pPr marL="3468294" indent="-231219" eaLnBrk="0" fontAlgn="base" hangingPunct="0">
              <a:spcBef>
                <a:spcPct val="0"/>
              </a:spcBef>
              <a:spcAft>
                <a:spcPct val="0"/>
              </a:spcAft>
              <a:defRPr sz="2400">
                <a:solidFill>
                  <a:schemeClr val="tx1"/>
                </a:solidFill>
                <a:latin typeface="Times New Roman" pitchFamily="18" charset="0"/>
              </a:defRPr>
            </a:lvl8pPr>
            <a:lvl9pPr marL="3930734" indent="-231219" eaLnBrk="0" fontAlgn="base" hangingPunct="0">
              <a:spcBef>
                <a:spcPct val="0"/>
              </a:spcBef>
              <a:spcAft>
                <a:spcPct val="0"/>
              </a:spcAft>
              <a:defRPr sz="2400">
                <a:solidFill>
                  <a:schemeClr val="tx1"/>
                </a:solidFill>
                <a:latin typeface="Times New Roman" pitchFamily="18" charset="0"/>
              </a:defRPr>
            </a:lvl9pPr>
          </a:lstStyle>
          <a:p>
            <a:pPr eaLnBrk="1" hangingPunct="1"/>
            <a:fld id="{9A1AA065-8ADC-4024-BF06-7177DD1EF9CF}" type="slidenum">
              <a:rPr lang="en-US" sz="1200">
                <a:latin typeface="Arial" charset="0"/>
                <a:cs typeface="Arial" charset="0"/>
              </a:rPr>
              <a:pPr eaLnBrk="1" hangingPunct="1"/>
              <a:t>3</a:t>
            </a:fld>
            <a:endParaRPr lang="en-US" sz="1200">
              <a:latin typeface="Arial" charset="0"/>
              <a:cs typeface="Arial" charset="0"/>
            </a:endParaRPr>
          </a:p>
        </p:txBody>
      </p:sp>
      <p:sp>
        <p:nvSpPr>
          <p:cNvPr id="2" name="Date Placeholder 1"/>
          <p:cNvSpPr>
            <a:spLocks noGrp="1"/>
          </p:cNvSpPr>
          <p:nvPr>
            <p:ph type="dt" idx="10"/>
          </p:nvPr>
        </p:nvSpPr>
        <p:spPr/>
        <p:txBody>
          <a:bodyPr/>
          <a:lstStyle/>
          <a:p>
            <a:pPr>
              <a:defRPr/>
            </a:pPr>
            <a:r>
              <a:rPr lang="en-US"/>
              <a:t>April 23, 2019</a:t>
            </a:r>
          </a:p>
        </p:txBody>
      </p:sp>
    </p:spTree>
    <p:extLst>
      <p:ext uri="{BB962C8B-B14F-4D97-AF65-F5344CB8AC3E}">
        <p14:creationId xmlns:p14="http://schemas.microsoft.com/office/powerpoint/2010/main" val="4126021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useBgFill="1">
        <p:nvSpPr>
          <p:cNvPr id="13" name="Rounded Rectangle 12"/>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9" name="Subtitle 8"/>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pPr>
              <a:defRPr/>
            </a:pPr>
            <a:fld id="{B3FD3286-3E45-457D-AFCC-961E94D4B92D}" type="slidenum">
              <a:rPr lang="en-US" smtClean="0"/>
              <a:pPr>
                <a:defRPr/>
              </a:pPr>
              <a:t>‹#›</a:t>
            </a:fld>
            <a:endParaRPr lang="en-US"/>
          </a:p>
        </p:txBody>
      </p:sp>
      <p:sp>
        <p:nvSpPr>
          <p:cNvPr id="7" name="Rectangle 6"/>
          <p:cNvSpPr/>
          <p:nvPr/>
        </p:nvSpPr>
        <p:spPr>
          <a:xfrm>
            <a:off x="83909" y="1449304"/>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0" name="Rectangle 9"/>
          <p:cNvSpPr/>
          <p:nvPr/>
        </p:nvSpPr>
        <p:spPr>
          <a:xfrm>
            <a:off x="83909"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1" name="Rectangle 10"/>
          <p:cNvSpPr/>
          <p:nvPr/>
        </p:nvSpPr>
        <p:spPr>
          <a:xfrm>
            <a:off x="83909"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8" name="Title 7"/>
          <p:cNvSpPr>
            <a:spLocks noGrp="1"/>
          </p:cNvSpPr>
          <p:nvPr>
            <p:ph type="ctrTitle"/>
          </p:nvPr>
        </p:nvSpPr>
        <p:spPr>
          <a:xfrm>
            <a:off x="609600" y="1505931"/>
            <a:ext cx="10972800" cy="1470025"/>
          </a:xfrm>
        </p:spPr>
        <p:txBody>
          <a:bodyPr anchor="ctr"/>
          <a:lstStyle>
            <a:lvl1pPr algn="ctr">
              <a:defRPr lang="en-US" dirty="0">
                <a:solidFill>
                  <a:srgbClr val="FFFFFF"/>
                </a:solidFill>
              </a:defRPr>
            </a:lvl1pPr>
          </a:lstStyle>
          <a:p>
            <a:r>
              <a:rPr kumimoji="0" lang="en-US"/>
              <a:t>Click to edit Master title style</a:t>
            </a:r>
          </a:p>
        </p:txBody>
      </p:sp>
    </p:spTree>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6DD6E98-9BCF-4D77-ABD1-9901A87EB10D}" type="slidenum">
              <a:rPr lang="en-US" smtClean="0"/>
              <a:pPr>
                <a:defRPr/>
              </a:pPr>
              <a:t>‹#›</a:t>
            </a:fld>
            <a:endParaRPr lang="en-US"/>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68224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1219200" y="274641"/>
            <a:ext cx="7416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9C91029-21DE-45B5-8141-6B7ACDD6F76D}" type="slidenum">
              <a:rPr lang="en-US" smtClean="0"/>
              <a:pPr>
                <a:defRPr/>
              </a:pPr>
              <a:t>‹#›</a:t>
            </a:fld>
            <a:endParaRPr lang="en-US"/>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249F4D2-BEC3-49D0-9484-00112C1ACAD1}" type="slidenum">
              <a:rPr lang="en-US" smtClean="0"/>
              <a:pPr>
                <a:defRPr/>
              </a:pPr>
              <a:t>‹#›</a:t>
            </a:fld>
            <a:endParaRPr lang="en-US"/>
          </a:p>
        </p:txBody>
      </p:sp>
      <p:sp>
        <p:nvSpPr>
          <p:cNvPr id="8" name="Content Placeholder 7"/>
          <p:cNvSpPr>
            <a:spLocks noGrp="1"/>
          </p:cNvSpPr>
          <p:nvPr>
            <p:ph sz="quarter" idx="1"/>
          </p:nvPr>
        </p:nvSpPr>
        <p:spPr>
          <a:xfrm>
            <a:off x="1219200" y="1447800"/>
            <a:ext cx="1036320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useBgFill="1">
        <p:nvSpPr>
          <p:cNvPr id="10" name="Rounded Rectangle 9"/>
          <p:cNvSpPr/>
          <p:nvPr/>
        </p:nvSpPr>
        <p:spPr>
          <a:xfrm>
            <a:off x="87084" y="69756"/>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2" name="Title 1"/>
          <p:cNvSpPr>
            <a:spLocks noGrp="1"/>
          </p:cNvSpPr>
          <p:nvPr>
            <p:ph type="title"/>
          </p:nvPr>
        </p:nvSpPr>
        <p:spPr>
          <a:xfrm>
            <a:off x="963084" y="952501"/>
            <a:ext cx="10363200" cy="1362075"/>
          </a:xfrm>
        </p:spPr>
        <p:txBody>
          <a:bodyPr anchor="b" anchorCtr="0"/>
          <a:lstStyle>
            <a:lvl1pPr algn="l">
              <a:buNone/>
              <a:defRPr sz="4000" b="0" cap="none"/>
            </a:lvl1pPr>
          </a:lstStyle>
          <a:p>
            <a:r>
              <a:rPr kumimoji="0" lang="en-US"/>
              <a:t>Click to edit Master title style</a:t>
            </a:r>
          </a:p>
        </p:txBody>
      </p:sp>
      <p:sp>
        <p:nvSpPr>
          <p:cNvPr id="3" name="Text Placeholder 2"/>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1066800" y="6172200"/>
            <a:ext cx="5334000" cy="457200"/>
          </a:xfrm>
        </p:spPr>
        <p:txBody>
          <a:bodyPr/>
          <a:lstStyle/>
          <a:p>
            <a:pPr>
              <a:defRPr/>
            </a:pPr>
            <a:endParaRPr lang="en-US"/>
          </a:p>
        </p:txBody>
      </p:sp>
      <p:sp>
        <p:nvSpPr>
          <p:cNvPr id="7" name="Rectangle 6"/>
          <p:cNvSpPr/>
          <p:nvPr/>
        </p:nvSpPr>
        <p:spPr>
          <a:xfrm flipV="1">
            <a:off x="92550"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8" name="Rectangle 7"/>
          <p:cNvSpPr/>
          <p:nvPr/>
        </p:nvSpPr>
        <p:spPr>
          <a:xfrm>
            <a:off x="92195" y="2341476"/>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9" name="Rectangle 8"/>
          <p:cNvSpPr/>
          <p:nvPr/>
        </p:nvSpPr>
        <p:spPr>
          <a:xfrm>
            <a:off x="91075"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6" name="Slide Number Placeholder 5"/>
          <p:cNvSpPr>
            <a:spLocks noGrp="1"/>
          </p:cNvSpPr>
          <p:nvPr>
            <p:ph type="sldNum" sz="quarter" idx="12"/>
          </p:nvPr>
        </p:nvSpPr>
        <p:spPr>
          <a:xfrm>
            <a:off x="195072" y="6208776"/>
            <a:ext cx="609600" cy="457200"/>
          </a:xfrm>
        </p:spPr>
        <p:txBody>
          <a:bodyPr/>
          <a:lstStyle/>
          <a:p>
            <a:pPr>
              <a:defRPr/>
            </a:pPr>
            <a:fld id="{3B92D264-711C-4244-9C95-53326CBEB3A5}" type="slidenum">
              <a:rPr lang="en-US" smtClean="0"/>
              <a:pPr>
                <a:defRPr/>
              </a:pPr>
              <a:t>‹#›</a:t>
            </a:fld>
            <a:endParaRPr lang="en-US"/>
          </a:p>
        </p:txBody>
      </p:sp>
    </p:spTree>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7EF5BBB-07C5-4183-9290-1EE3D79A81CA}" type="slidenum">
              <a:rPr lang="en-US" smtClean="0"/>
              <a:pPr>
                <a:defRPr/>
              </a:pPr>
              <a:t>‹#›</a:t>
            </a:fld>
            <a:endParaRPr lang="en-US"/>
          </a:p>
        </p:txBody>
      </p:sp>
      <p:sp>
        <p:nvSpPr>
          <p:cNvPr id="9" name="Content Placeholder 8"/>
          <p:cNvSpPr>
            <a:spLocks noGrp="1"/>
          </p:cNvSpPr>
          <p:nvPr>
            <p:ph sz="quarter" idx="1"/>
          </p:nvPr>
        </p:nvSpPr>
        <p:spPr>
          <a:xfrm>
            <a:off x="12192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578600" y="1447800"/>
            <a:ext cx="4998720" cy="45720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273050"/>
            <a:ext cx="10363200" cy="1143000"/>
          </a:xfrm>
        </p:spPr>
        <p:txBody>
          <a:bodyPr anchor="b" anchorCtr="0"/>
          <a:lstStyle>
            <a:lvl1pPr>
              <a:defRPr/>
            </a:lvl1pPr>
          </a:lstStyle>
          <a:p>
            <a:r>
              <a:rPr kumimoji="0" lang="en-US"/>
              <a:t>Click to edit Master title style</a:t>
            </a:r>
          </a:p>
        </p:txBody>
      </p:sp>
      <p:sp>
        <p:nvSpPr>
          <p:cNvPr id="3" name="Text Placeholder 2"/>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587449E-F27D-4702-AECA-9718A99C1B3C}" type="slidenum">
              <a:rPr lang="en-US" smtClean="0"/>
              <a:pPr>
                <a:defRPr/>
              </a:pPr>
              <a:t>‹#›</a:t>
            </a:fld>
            <a:endParaRPr lang="en-US"/>
          </a:p>
        </p:txBody>
      </p:sp>
      <p:sp>
        <p:nvSpPr>
          <p:cNvPr id="11" name="Content Placeholder 10"/>
          <p:cNvSpPr>
            <a:spLocks noGrp="1"/>
          </p:cNvSpPr>
          <p:nvPr>
            <p:ph sz="half" idx="2"/>
          </p:nvPr>
        </p:nvSpPr>
        <p:spPr>
          <a:xfrm>
            <a:off x="12192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4"/>
          </p:nvPr>
        </p:nvSpPr>
        <p:spPr>
          <a:xfrm>
            <a:off x="6604000" y="2247900"/>
            <a:ext cx="4978400" cy="38862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C6476FBB-C7B5-45DF-B490-C9546D8DAB9A}" type="slidenum">
              <a:rPr lang="en-US" smtClean="0"/>
              <a:pPr>
                <a:defRPr/>
              </a:pPr>
              <a:t>‹#›</a:t>
            </a:fld>
            <a:endParaRPr lang="en-US"/>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53DEC74-9BEB-4718-AAF0-7400CBA6D58B}" type="slidenum">
              <a:rPr lang="en-US" smtClean="0"/>
              <a:pPr>
                <a:defRPr/>
              </a:pPr>
              <a:t>‹#›</a:t>
            </a:fld>
            <a:endParaRPr lang="en-US"/>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useBgFill="1">
        <p:nvSpPr>
          <p:cNvPr id="9" name="Rounded Rectangle 8"/>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2" name="Title 1"/>
          <p:cNvSpPr>
            <a:spLocks noGrp="1"/>
          </p:cNvSpPr>
          <p:nvPr>
            <p:ph type="title"/>
          </p:nvPr>
        </p:nvSpPr>
        <p:spPr>
          <a:xfrm>
            <a:off x="1219200" y="273050"/>
            <a:ext cx="10363200" cy="1143000"/>
          </a:xfrm>
        </p:spPr>
        <p:txBody>
          <a:bodyPr anchor="b" anchorCtr="0"/>
          <a:lstStyle>
            <a:lvl1pPr algn="l">
              <a:buNone/>
              <a:defRPr sz="4000" b="0"/>
            </a:lvl1pPr>
          </a:lstStyle>
          <a:p>
            <a:r>
              <a:rPr kumimoji="0" lang="en-US"/>
              <a:t>Click to edit Master title style</a:t>
            </a:r>
          </a:p>
        </p:txBody>
      </p:sp>
      <p:sp>
        <p:nvSpPr>
          <p:cNvPr id="3" name="Text Placeholder 2"/>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AE3FCC5-0A79-4DD9-979B-80B915EB2E90}" type="slidenum">
              <a:rPr lang="en-US" smtClean="0"/>
              <a:pPr>
                <a:defRPr/>
              </a:pPr>
              <a:t>‹#›</a:t>
            </a:fld>
            <a:endParaRPr lang="en-US"/>
          </a:p>
        </p:txBody>
      </p:sp>
      <p:sp>
        <p:nvSpPr>
          <p:cNvPr id="11" name="Content Placeholder 10"/>
          <p:cNvSpPr>
            <a:spLocks noGrp="1"/>
          </p:cNvSpPr>
          <p:nvPr>
            <p:ph sz="quarter" idx="1"/>
          </p:nvPr>
        </p:nvSpPr>
        <p:spPr>
          <a:xfrm>
            <a:off x="3962400" y="1600200"/>
            <a:ext cx="7620000" cy="4495800"/>
          </a:xfrm>
        </p:spPr>
        <p:txBody>
          <a:bodyPr vert="horz"/>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n-US"/>
              <a:t>Click to edit Master title style</a:t>
            </a:r>
          </a:p>
        </p:txBody>
      </p:sp>
      <p:sp>
        <p:nvSpPr>
          <p:cNvPr id="4" name="Text Placeholder 3"/>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a:xfrm>
            <a:off x="1219200" y="6172200"/>
            <a:ext cx="5181600" cy="457200"/>
          </a:xfrm>
        </p:spPr>
        <p:txBody>
          <a:bodyPr/>
          <a:lstStyle/>
          <a:p>
            <a:pPr>
              <a:defRPr/>
            </a:pPr>
            <a:endParaRPr lang="en-US"/>
          </a:p>
        </p:txBody>
      </p:sp>
      <p:sp>
        <p:nvSpPr>
          <p:cNvPr id="7" name="Slide Number Placeholder 6"/>
          <p:cNvSpPr>
            <a:spLocks noGrp="1"/>
          </p:cNvSpPr>
          <p:nvPr>
            <p:ph type="sldNum" sz="quarter" idx="12"/>
          </p:nvPr>
        </p:nvSpPr>
        <p:spPr>
          <a:xfrm>
            <a:off x="195072" y="6208776"/>
            <a:ext cx="609600" cy="457200"/>
          </a:xfrm>
        </p:spPr>
        <p:txBody>
          <a:bodyPr/>
          <a:lstStyle/>
          <a:p>
            <a:pPr>
              <a:defRPr/>
            </a:pPr>
            <a:fld id="{3982F777-0F7E-4027-B5A0-30D32A592EE2}" type="slidenum">
              <a:rPr lang="en-US" smtClean="0"/>
              <a:pPr>
                <a:defRPr/>
              </a:pPr>
              <a:t>‹#›</a:t>
            </a:fld>
            <a:endParaRPr lang="en-US"/>
          </a:p>
        </p:txBody>
      </p:sp>
      <p:sp>
        <p:nvSpPr>
          <p:cNvPr id="11" name="Rectangle 10"/>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2" name="Rectangle 11"/>
          <p:cNvSpPr/>
          <p:nvPr/>
        </p:nvSpPr>
        <p:spPr>
          <a:xfrm>
            <a:off x="91345" y="4650475"/>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13" name="Rectangle 12"/>
          <p:cNvSpPr/>
          <p:nvPr/>
        </p:nvSpPr>
        <p:spPr>
          <a:xfrm>
            <a:off x="91348" y="4773225"/>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a:p>
        </p:txBody>
      </p:sp>
      <p:sp>
        <p:nvSpPr>
          <p:cNvPr id="3" name="Picture Placeholder 2"/>
          <p:cNvSpPr>
            <a:spLocks noGrp="1"/>
          </p:cNvSpPr>
          <p:nvPr>
            <p:ph type="pic" idx="1"/>
          </p:nvPr>
        </p:nvSpPr>
        <p:spPr>
          <a:xfrm>
            <a:off x="91078" y="66676"/>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a:t>Click icon to add picture</a:t>
            </a:r>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2400"/>
          </a:p>
        </p:txBody>
      </p:sp>
      <p:sp useBgFill="1">
        <p:nvSpPr>
          <p:cNvPr id="8" name="Rounded Rectangle 7"/>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sz="2400"/>
          </a:p>
        </p:txBody>
      </p:sp>
      <p:sp>
        <p:nvSpPr>
          <p:cNvPr id="22" name="Title Placeholder 21"/>
          <p:cNvSpPr>
            <a:spLocks noGrp="1"/>
          </p:cNvSpPr>
          <p:nvPr>
            <p:ph type="title"/>
          </p:nvPr>
        </p:nvSpPr>
        <p:spPr>
          <a:xfrm>
            <a:off x="1219200" y="274638"/>
            <a:ext cx="10363200" cy="1143000"/>
          </a:xfrm>
          <a:prstGeom prst="rect">
            <a:avLst/>
          </a:prstGeom>
        </p:spPr>
        <p:txBody>
          <a:bodyPr bIns="91440" anchor="b" anchorCtr="0">
            <a:normAutofit/>
          </a:bodyPr>
          <a:lstStyle/>
          <a:p>
            <a:r>
              <a:rPr kumimoji="0" lang="en-US"/>
              <a:t>Click to edit Master title style</a:t>
            </a:r>
          </a:p>
        </p:txBody>
      </p:sp>
      <p:sp>
        <p:nvSpPr>
          <p:cNvPr id="13" name="Text Placeholder 12"/>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pPr>
              <a:defRPr/>
            </a:pPr>
            <a:endParaRPr lang="en-US"/>
          </a:p>
        </p:txBody>
      </p:sp>
      <p:sp>
        <p:nvSpPr>
          <p:cNvPr id="3" name="Footer Placeholder 2"/>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pPr>
              <a:defRPr/>
            </a:pPr>
            <a:fld id="{68E53AC1-F8B9-41C0-A589-CEBA42F6143A}"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4379" r:id="rId1"/>
    <p:sldLayoutId id="2147484380" r:id="rId2"/>
    <p:sldLayoutId id="2147484381" r:id="rId3"/>
    <p:sldLayoutId id="2147484382" r:id="rId4"/>
    <p:sldLayoutId id="2147484383" r:id="rId5"/>
    <p:sldLayoutId id="2147484384" r:id="rId6"/>
    <p:sldLayoutId id="2147484385" r:id="rId7"/>
    <p:sldLayoutId id="2147484386" r:id="rId8"/>
    <p:sldLayoutId id="2147484387" r:id="rId9"/>
    <p:sldLayoutId id="2147484388" r:id="rId10"/>
    <p:sldLayoutId id="2147484389" r:id="rId11"/>
  </p:sldLayoutIdLst>
  <p:transition>
    <p:fade thruBlk="1"/>
  </p:transition>
  <p:hf hdr="0" ftr="0" dt="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ata.baltimorecity.gov/search"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hyperlink" Target="http://www.bniajfi.org/vital_signs"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810000" y="1282368"/>
            <a:ext cx="7981949" cy="1143000"/>
          </a:xfrm>
        </p:spPr>
        <p:txBody>
          <a:bodyPr>
            <a:noAutofit/>
          </a:bodyPr>
          <a:lstStyle/>
          <a:p>
            <a:pPr algn="r">
              <a:defRPr/>
            </a:pPr>
            <a:r>
              <a:rPr lang="en-US" b="1" dirty="0">
                <a:solidFill>
                  <a:schemeClr val="accent6">
                    <a:lumMod val="75000"/>
                  </a:schemeClr>
                </a:solidFill>
                <a:ea typeface="Segoe UI" panose="020B0502040204020203" pitchFamily="34" charset="0"/>
                <a:cs typeface="Segoe UI" panose="020B0502040204020203" pitchFamily="34" charset="0"/>
              </a:rPr>
              <a:t/>
            </a:r>
            <a:br>
              <a:rPr lang="en-US" b="1" dirty="0">
                <a:solidFill>
                  <a:schemeClr val="accent6">
                    <a:lumMod val="75000"/>
                  </a:schemeClr>
                </a:solidFill>
                <a:ea typeface="Segoe UI" panose="020B0502040204020203" pitchFamily="34" charset="0"/>
                <a:cs typeface="Segoe UI" panose="020B0502040204020203" pitchFamily="34" charset="0"/>
              </a:rPr>
            </a:br>
            <a:r>
              <a:rPr lang="en-US" b="1" dirty="0" smtClean="0">
                <a:solidFill>
                  <a:schemeClr val="accent6">
                    <a:lumMod val="75000"/>
                  </a:schemeClr>
                </a:solidFill>
                <a:ea typeface="Segoe UI" panose="020B0502040204020203" pitchFamily="34" charset="0"/>
                <a:cs typeface="Segoe UI" panose="020B0502040204020203" pitchFamily="34" charset="0"/>
              </a:rPr>
              <a:t>State of Baltimore’s Neighborhoods: Introduction to Vital Signs 19</a:t>
            </a:r>
            <a:endParaRPr lang="en-US" b="1" dirty="0">
              <a:solidFill>
                <a:schemeClr val="accent6">
                  <a:lumMod val="75000"/>
                </a:schemeClr>
              </a:solidFill>
              <a:ea typeface="Segoe UI" panose="020B0502040204020203" pitchFamily="34" charset="0"/>
              <a:cs typeface="Segoe UI" panose="020B0502040204020203" pitchFamily="34" charset="0"/>
            </a:endParaRPr>
          </a:p>
        </p:txBody>
      </p:sp>
      <p:sp>
        <p:nvSpPr>
          <p:cNvPr id="3075" name="Rectangle 3"/>
          <p:cNvSpPr>
            <a:spLocks noGrp="1" noChangeArrowheads="1"/>
          </p:cNvSpPr>
          <p:nvPr>
            <p:ph type="subTitle" idx="1"/>
          </p:nvPr>
        </p:nvSpPr>
        <p:spPr>
          <a:xfrm>
            <a:off x="457200" y="5410200"/>
            <a:ext cx="2286000" cy="1233669"/>
          </a:xfrm>
        </p:spPr>
        <p:txBody>
          <a:bodyPr>
            <a:normAutofit/>
          </a:bodyPr>
          <a:lstStyle/>
          <a:p>
            <a:pPr marL="0" lvl="2" algn="l">
              <a:spcBef>
                <a:spcPts val="600"/>
              </a:spcBef>
              <a:buClr>
                <a:schemeClr val="accent1"/>
              </a:buClr>
              <a:buSzPct val="70000"/>
            </a:pPr>
            <a:r>
              <a:rPr lang="en-US" dirty="0">
                <a:solidFill>
                  <a:srgbClr val="3477AE"/>
                </a:solidFill>
                <a:latin typeface="Tahoma" panose="020B0604030504040204" pitchFamily="34" charset="0"/>
                <a:ea typeface="Tahoma" panose="020B0604030504040204" pitchFamily="34" charset="0"/>
                <a:cs typeface="Tahoma" panose="020B0604030504040204" pitchFamily="34" charset="0"/>
              </a:rPr>
              <a:t>#VitalSigns19/20</a:t>
            </a:r>
          </a:p>
          <a:p>
            <a:pPr marL="0" lvl="2" algn="l">
              <a:spcBef>
                <a:spcPts val="600"/>
              </a:spcBef>
              <a:buClr>
                <a:schemeClr val="accent1"/>
              </a:buClr>
              <a:buSzPct val="70000"/>
            </a:pPr>
            <a:r>
              <a:rPr lang="en-US" dirty="0">
                <a:solidFill>
                  <a:srgbClr val="3477AE"/>
                </a:solidFill>
                <a:latin typeface="Tahoma" panose="020B0604030504040204" pitchFamily="34" charset="0"/>
                <a:ea typeface="Tahoma" panose="020B0604030504040204" pitchFamily="34" charset="0"/>
                <a:cs typeface="Tahoma" panose="020B0604030504040204" pitchFamily="34" charset="0"/>
              </a:rPr>
              <a:t>@</a:t>
            </a:r>
            <a:r>
              <a:rPr lang="en-US" dirty="0" err="1">
                <a:solidFill>
                  <a:srgbClr val="3477AE"/>
                </a:solidFill>
                <a:latin typeface="Tahoma" panose="020B0604030504040204" pitchFamily="34" charset="0"/>
                <a:ea typeface="Tahoma" panose="020B0604030504040204" pitchFamily="34" charset="0"/>
                <a:cs typeface="Tahoma" panose="020B0604030504040204" pitchFamily="34" charset="0"/>
              </a:rPr>
              <a:t>bniajfi</a:t>
            </a:r>
            <a:endParaRPr lang="en-US" dirty="0">
              <a:solidFill>
                <a:srgbClr val="3477AE"/>
              </a:solidFill>
              <a:latin typeface="Tahoma" panose="020B0604030504040204" pitchFamily="34" charset="0"/>
              <a:ea typeface="Tahoma" panose="020B0604030504040204" pitchFamily="34" charset="0"/>
              <a:cs typeface="Tahoma" panose="020B0604030504040204" pitchFamily="34" charset="0"/>
            </a:endParaRPr>
          </a:p>
          <a:p>
            <a:pPr marL="0" lvl="2" algn="l">
              <a:spcBef>
                <a:spcPts val="600"/>
              </a:spcBef>
              <a:buClr>
                <a:schemeClr val="accent1"/>
              </a:buClr>
              <a:buSzPct val="70000"/>
            </a:pPr>
            <a:r>
              <a:rPr lang="en-US" dirty="0" err="1">
                <a:solidFill>
                  <a:srgbClr val="3477AE"/>
                </a:solidFill>
                <a:latin typeface="Tahoma" panose="020B0604030504040204" pitchFamily="34" charset="0"/>
                <a:ea typeface="Tahoma" panose="020B0604030504040204" pitchFamily="34" charset="0"/>
                <a:cs typeface="Tahoma" panose="020B0604030504040204" pitchFamily="34" charset="0"/>
              </a:rPr>
              <a:t>www.bniajfi.org</a:t>
            </a:r>
            <a:endParaRPr lang="en-US" dirty="0">
              <a:solidFill>
                <a:srgbClr val="3477AE"/>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441221"/>
            <a:ext cx="3123127" cy="3049137"/>
          </a:xfrm>
          <a:prstGeom prst="rect">
            <a:avLst/>
          </a:prstGeom>
        </p:spPr>
      </p:pic>
      <p:sp>
        <p:nvSpPr>
          <p:cNvPr id="2" name="TextBox 1"/>
          <p:cNvSpPr txBox="1"/>
          <p:nvPr/>
        </p:nvSpPr>
        <p:spPr>
          <a:xfrm>
            <a:off x="3870445" y="3291127"/>
            <a:ext cx="5127781" cy="3508653"/>
          </a:xfrm>
          <a:prstGeom prst="rect">
            <a:avLst/>
          </a:prstGeom>
          <a:noFill/>
        </p:spPr>
        <p:txBody>
          <a:bodyPr wrap="square" lIns="91440" tIns="45720" rIns="91440" bIns="45720" rtlCol="0" anchor="t">
            <a:spAutoFit/>
          </a:bodyPr>
          <a:lstStyle/>
          <a:p>
            <a:pPr>
              <a:lnSpc>
                <a:spcPct val="150000"/>
              </a:lnSpc>
            </a:pPr>
            <a:r>
              <a:rPr lang="en-US" sz="1800" dirty="0">
                <a:latin typeface="+mj-lt"/>
              </a:rPr>
              <a:t>Agenda</a:t>
            </a:r>
          </a:p>
          <a:p>
            <a:pPr marL="285750" indent="-285750">
              <a:lnSpc>
                <a:spcPct val="150000"/>
              </a:lnSpc>
              <a:buFont typeface="Arial" panose="020B0604020202020204" pitchFamily="34" charset="0"/>
              <a:buChar char="•"/>
            </a:pPr>
            <a:r>
              <a:rPr lang="en-US" sz="1800" dirty="0" smtClean="0">
                <a:latin typeface="+mj-lt"/>
              </a:rPr>
              <a:t>Who We Are</a:t>
            </a:r>
            <a:endParaRPr lang="en-US" sz="1800" dirty="0">
              <a:latin typeface="+mj-lt"/>
            </a:endParaRPr>
          </a:p>
          <a:p>
            <a:pPr marL="285750" indent="-285750">
              <a:lnSpc>
                <a:spcPct val="150000"/>
              </a:lnSpc>
              <a:buFont typeface="Arial" panose="020B0604020202020204" pitchFamily="34" charset="0"/>
              <a:buChar char="•"/>
            </a:pPr>
            <a:r>
              <a:rPr lang="en-US" sz="1800" dirty="0" smtClean="0">
                <a:latin typeface="+mj-lt"/>
              </a:rPr>
              <a:t>What Do we Know about Data from 2020?</a:t>
            </a:r>
          </a:p>
          <a:p>
            <a:pPr marL="285750" indent="-285750">
              <a:lnSpc>
                <a:spcPct val="150000"/>
              </a:lnSpc>
              <a:buFont typeface="Arial" panose="020B0604020202020204" pitchFamily="34" charset="0"/>
              <a:buChar char="•"/>
            </a:pPr>
            <a:r>
              <a:rPr lang="en-US" sz="1800" dirty="0" smtClean="0">
                <a:latin typeface="+mj-lt"/>
              </a:rPr>
              <a:t>Trends Pre-Pandemic</a:t>
            </a:r>
          </a:p>
          <a:p>
            <a:pPr marL="285750" indent="-285750">
              <a:lnSpc>
                <a:spcPct val="150000"/>
              </a:lnSpc>
              <a:buFont typeface="Arial" panose="020B0604020202020204" pitchFamily="34" charset="0"/>
              <a:buChar char="•"/>
            </a:pPr>
            <a:r>
              <a:rPr lang="en-US" sz="1800" dirty="0" smtClean="0">
                <a:latin typeface="+mj-lt"/>
              </a:rPr>
              <a:t>Key Indicators</a:t>
            </a:r>
          </a:p>
          <a:p>
            <a:pPr marL="285750" indent="-285750">
              <a:lnSpc>
                <a:spcPct val="150000"/>
              </a:lnSpc>
              <a:buFont typeface="Arial" panose="020B0604020202020204" pitchFamily="34" charset="0"/>
              <a:buChar char="•"/>
            </a:pPr>
            <a:r>
              <a:rPr lang="en-US" sz="1800" dirty="0" smtClean="0">
                <a:latin typeface="+mj-lt"/>
              </a:rPr>
              <a:t>Preview of #</a:t>
            </a:r>
            <a:r>
              <a:rPr lang="en-US" sz="1800" dirty="0" err="1" smtClean="0">
                <a:latin typeface="+mj-lt"/>
              </a:rPr>
              <a:t>BaltimoreDataWeek</a:t>
            </a:r>
            <a:endParaRPr lang="en-US" sz="1800" dirty="0" smtClean="0">
              <a:latin typeface="+mj-lt"/>
            </a:endParaRPr>
          </a:p>
          <a:p>
            <a:pPr marL="285750" indent="-285750">
              <a:lnSpc>
                <a:spcPct val="150000"/>
              </a:lnSpc>
              <a:buFont typeface="Arial" panose="020B0604020202020204" pitchFamily="34" charset="0"/>
              <a:buChar char="•"/>
            </a:pPr>
            <a:r>
              <a:rPr lang="en-US" sz="1800" dirty="0" smtClean="0">
                <a:latin typeface="+mj-lt"/>
              </a:rPr>
              <a:t>Website Demo </a:t>
            </a:r>
          </a:p>
          <a:p>
            <a:pPr marL="285750" indent="-285750">
              <a:lnSpc>
                <a:spcPct val="150000"/>
              </a:lnSpc>
              <a:buFont typeface="Arial" panose="020B0604020202020204" pitchFamily="34" charset="0"/>
              <a:buChar char="•"/>
            </a:pPr>
            <a:r>
              <a:rPr lang="en-US" sz="1800" dirty="0" smtClean="0">
                <a:latin typeface="+mj-lt"/>
              </a:rPr>
              <a:t>Open Data Portal Tour</a:t>
            </a:r>
          </a:p>
        </p:txBody>
      </p:sp>
      <p:pic>
        <p:nvPicPr>
          <p:cNvPr id="8" name="Picture 7"/>
          <p:cNvPicPr>
            <a:picLocks noChangeAspect="1"/>
          </p:cNvPicPr>
          <p:nvPr/>
        </p:nvPicPr>
        <p:blipFill rotWithShape="1">
          <a:blip r:embed="rId4"/>
          <a:srcRect l="8333" t="52963" r="72500" b="36667"/>
          <a:stretch/>
        </p:blipFill>
        <p:spPr>
          <a:xfrm>
            <a:off x="9178506" y="5895997"/>
            <a:ext cx="2800349" cy="852280"/>
          </a:xfrm>
          <a:prstGeom prst="rect">
            <a:avLst/>
          </a:prstGeom>
        </p:spPr>
      </p:pic>
      <p:pic>
        <p:nvPicPr>
          <p:cNvPr id="7" name="Picture 6" descr="Text&#10;&#10;Description automatically generated">
            <a:extLst>
              <a:ext uri="{FF2B5EF4-FFF2-40B4-BE49-F238E27FC236}">
                <a16:creationId xmlns:a16="http://schemas.microsoft.com/office/drawing/2014/main" id="{BD27B07D-57F4-4E49-85A9-2FDDCACB99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9483" y="3213061"/>
            <a:ext cx="2781854" cy="1725260"/>
          </a:xfrm>
          <a:prstGeom prst="rect">
            <a:avLst/>
          </a:prstGeom>
        </p:spPr>
      </p:pic>
    </p:spTree>
    <p:extLst>
      <p:ext uri="{BB962C8B-B14F-4D97-AF65-F5344CB8AC3E}">
        <p14:creationId xmlns:p14="http://schemas.microsoft.com/office/powerpoint/2010/main" val="2831149309"/>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10</a:t>
            </a:fld>
            <a:endParaRPr lang="en-US"/>
          </a:p>
        </p:txBody>
      </p:sp>
      <p:sp>
        <p:nvSpPr>
          <p:cNvPr id="4" name="Content Placeholder 3"/>
          <p:cNvSpPr>
            <a:spLocks noGrp="1"/>
          </p:cNvSpPr>
          <p:nvPr>
            <p:ph sz="quarter" idx="1"/>
          </p:nvPr>
        </p:nvSpPr>
        <p:spPr>
          <a:xfrm>
            <a:off x="419100" y="2914650"/>
            <a:ext cx="11144249" cy="918372"/>
          </a:xfrm>
        </p:spPr>
        <p:txBody>
          <a:bodyPr vert="horz" lIns="91440" tIns="45720" rIns="91440" bIns="45720" rtlCol="0" anchor="t">
            <a:noAutofit/>
          </a:bodyPr>
          <a:lstStyle/>
          <a:p>
            <a:pPr marL="0" indent="0">
              <a:buNone/>
            </a:pPr>
            <a:r>
              <a:rPr lang="en-US" sz="3600" dirty="0">
                <a:solidFill>
                  <a:schemeClr val="tx2">
                    <a:lumMod val="75000"/>
                  </a:schemeClr>
                </a:solidFill>
                <a:latin typeface="+mj-lt"/>
              </a:rPr>
              <a:t>Key Indicators During the Pandemic</a:t>
            </a:r>
          </a:p>
        </p:txBody>
      </p:sp>
    </p:spTree>
    <p:extLst>
      <p:ext uri="{BB962C8B-B14F-4D97-AF65-F5344CB8AC3E}">
        <p14:creationId xmlns:p14="http://schemas.microsoft.com/office/powerpoint/2010/main" val="2072616014"/>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3" y="190500"/>
            <a:ext cx="1595628" cy="1238250"/>
          </a:xfrm>
        </p:spPr>
        <p:txBody>
          <a:bodyPr lIns="91440" tIns="45720" rIns="91440" bIns="91440" anchor="b" anchorCtr="0">
            <a:normAutofit fontScale="90000"/>
          </a:bodyPr>
          <a:lstStyle/>
          <a:p>
            <a:r>
              <a:rPr lang="en-US" dirty="0"/>
              <a:t>Digital Equity</a:t>
            </a:r>
          </a:p>
        </p:txBody>
      </p:sp>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11</a:t>
            </a:fld>
            <a:endParaRPr lang="en-US"/>
          </a:p>
        </p:txBody>
      </p:sp>
      <p:pic>
        <p:nvPicPr>
          <p:cNvPr id="7" name="Content Placeholder 6" descr="Map&#10;&#10;Description automatically generated">
            <a:extLst>
              <a:ext uri="{FF2B5EF4-FFF2-40B4-BE49-F238E27FC236}">
                <a16:creationId xmlns:a16="http://schemas.microsoft.com/office/drawing/2014/main" id="{486FD67D-5BA4-4EBF-8999-715504BFE612}"/>
              </a:ext>
            </a:extLst>
          </p:cNvPr>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4554" t="5545" r="5882" b="3509"/>
          <a:stretch/>
        </p:blipFill>
        <p:spPr>
          <a:xfrm>
            <a:off x="1790701" y="153251"/>
            <a:ext cx="4983544" cy="6551497"/>
          </a:xfrm>
        </p:spPr>
      </p:pic>
      <p:pic>
        <p:nvPicPr>
          <p:cNvPr id="4" name="Picture 4" descr="Map&#10;&#10;Description automatically generated">
            <a:extLst>
              <a:ext uri="{FF2B5EF4-FFF2-40B4-BE49-F238E27FC236}">
                <a16:creationId xmlns:a16="http://schemas.microsoft.com/office/drawing/2014/main" id="{B11A7D28-B452-4A5C-9B2A-6A15D28768D1}"/>
              </a:ext>
            </a:extLst>
          </p:cNvPr>
          <p:cNvPicPr>
            <a:picLocks noChangeAspect="1"/>
          </p:cNvPicPr>
          <p:nvPr/>
        </p:nvPicPr>
        <p:blipFill rotWithShape="1">
          <a:blip r:embed="rId3"/>
          <a:srcRect l="5263" t="5313" r="5061" b="3750"/>
          <a:stretch/>
        </p:blipFill>
        <p:spPr>
          <a:xfrm>
            <a:off x="7013383" y="118423"/>
            <a:ext cx="4983544" cy="6549077"/>
          </a:xfrm>
          <a:prstGeom prst="rect">
            <a:avLst/>
          </a:prstGeom>
        </p:spPr>
      </p:pic>
    </p:spTree>
    <p:extLst>
      <p:ext uri="{BB962C8B-B14F-4D97-AF65-F5344CB8AC3E}">
        <p14:creationId xmlns:p14="http://schemas.microsoft.com/office/powerpoint/2010/main" val="135243750"/>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804" y="186854"/>
            <a:ext cx="7772400" cy="840886"/>
          </a:xfrm>
        </p:spPr>
        <p:txBody>
          <a:bodyPr lIns="91440" tIns="45720" rIns="91440" bIns="91440" anchor="b" anchorCtr="0">
            <a:normAutofit fontScale="90000"/>
          </a:bodyPr>
          <a:lstStyle/>
          <a:p>
            <a:pPr fontAlgn="base"/>
            <a:r>
              <a:rPr lang="en-US" dirty="0"/>
              <a:t>Overall Crime was WAY Down in 2020</a:t>
            </a:r>
          </a:p>
        </p:txBody>
      </p:sp>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12</a:t>
            </a:fld>
            <a:endParaRPr lang="en-US"/>
          </a:p>
        </p:txBody>
      </p:sp>
      <p:pic>
        <p:nvPicPr>
          <p:cNvPr id="6" name="Picture 6" descr="Chart, line chart&#10;&#10;Description automatically generated">
            <a:extLst>
              <a:ext uri="{FF2B5EF4-FFF2-40B4-BE49-F238E27FC236}">
                <a16:creationId xmlns:a16="http://schemas.microsoft.com/office/drawing/2014/main" id="{68204155-137E-4DDF-9E77-6813ABF899B1}"/>
              </a:ext>
            </a:extLst>
          </p:cNvPr>
          <p:cNvPicPr>
            <a:picLocks noGrp="1" noChangeAspect="1"/>
          </p:cNvPicPr>
          <p:nvPr>
            <p:ph sz="quarter" idx="1"/>
          </p:nvPr>
        </p:nvPicPr>
        <p:blipFill>
          <a:blip r:embed="rId2"/>
          <a:stretch>
            <a:fillRect/>
          </a:stretch>
        </p:blipFill>
        <p:spPr>
          <a:xfrm>
            <a:off x="195072" y="1135352"/>
            <a:ext cx="5787477" cy="4510179"/>
          </a:xfrm>
        </p:spPr>
      </p:pic>
      <p:sp>
        <p:nvSpPr>
          <p:cNvPr id="7" name="Content Placeholder 6">
            <a:extLst>
              <a:ext uri="{FF2B5EF4-FFF2-40B4-BE49-F238E27FC236}">
                <a16:creationId xmlns:a16="http://schemas.microsoft.com/office/drawing/2014/main" id="{20D138A7-4CEF-4663-A9D8-910D52A1CEDA}"/>
              </a:ext>
            </a:extLst>
          </p:cNvPr>
          <p:cNvSpPr>
            <a:spLocks noGrp="1"/>
          </p:cNvSpPr>
          <p:nvPr>
            <p:ph sz="quarter" idx="2"/>
          </p:nvPr>
        </p:nvSpPr>
        <p:spPr>
          <a:xfrm>
            <a:off x="5983499" y="1371600"/>
            <a:ext cx="5484602" cy="2057400"/>
          </a:xfrm>
        </p:spPr>
        <p:txBody>
          <a:bodyPr vert="horz" lIns="91440" tIns="45720" rIns="91440" bIns="45720" anchor="t">
            <a:normAutofit lnSpcReduction="10000"/>
          </a:bodyPr>
          <a:lstStyle/>
          <a:p>
            <a:r>
              <a:rPr lang="en-US" sz="3200" dirty="0"/>
              <a:t>Vital Signs indicators focus on the public realm</a:t>
            </a:r>
          </a:p>
          <a:p>
            <a:r>
              <a:rPr lang="en-US" sz="3200" dirty="0"/>
              <a:t>Evidence that private incidents (domestic violence) rose in 2020</a:t>
            </a:r>
          </a:p>
        </p:txBody>
      </p:sp>
      <p:pic>
        <p:nvPicPr>
          <p:cNvPr id="8" name="Picture 8" descr="Chart, bar chart&#10;&#10;Description automatically generated">
            <a:extLst>
              <a:ext uri="{FF2B5EF4-FFF2-40B4-BE49-F238E27FC236}">
                <a16:creationId xmlns:a16="http://schemas.microsoft.com/office/drawing/2014/main" id="{6C54311D-2A6A-466D-9496-F440CF6D8A7F}"/>
              </a:ext>
            </a:extLst>
          </p:cNvPr>
          <p:cNvPicPr>
            <a:picLocks noChangeAspect="1"/>
          </p:cNvPicPr>
          <p:nvPr/>
        </p:nvPicPr>
        <p:blipFill>
          <a:blip r:embed="rId3"/>
          <a:stretch>
            <a:fillRect/>
          </a:stretch>
        </p:blipFill>
        <p:spPr>
          <a:xfrm>
            <a:off x="6096000" y="3373178"/>
            <a:ext cx="5484602" cy="3294322"/>
          </a:xfrm>
          <a:prstGeom prst="rect">
            <a:avLst/>
          </a:prstGeom>
        </p:spPr>
      </p:pic>
    </p:spTree>
    <p:extLst>
      <p:ext uri="{BB962C8B-B14F-4D97-AF65-F5344CB8AC3E}">
        <p14:creationId xmlns:p14="http://schemas.microsoft.com/office/powerpoint/2010/main" val="213054797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22C4-6BA6-43DC-8D26-3F58F4FDD1D9}"/>
              </a:ext>
            </a:extLst>
          </p:cNvPr>
          <p:cNvSpPr>
            <a:spLocks noGrp="1"/>
          </p:cNvSpPr>
          <p:nvPr>
            <p:ph type="title"/>
          </p:nvPr>
        </p:nvSpPr>
        <p:spPr>
          <a:xfrm>
            <a:off x="2071662" y="286863"/>
            <a:ext cx="2540272" cy="1644208"/>
          </a:xfrm>
        </p:spPr>
        <p:txBody>
          <a:bodyPr lIns="91440" tIns="45720" rIns="91440" bIns="91440" anchor="b" anchorCtr="0">
            <a:normAutofit/>
          </a:bodyPr>
          <a:lstStyle/>
          <a:p>
            <a:endParaRPr lang="en-US"/>
          </a:p>
        </p:txBody>
      </p:sp>
      <p:sp>
        <p:nvSpPr>
          <p:cNvPr id="3" name="Slide Number Placeholder 2">
            <a:extLst>
              <a:ext uri="{FF2B5EF4-FFF2-40B4-BE49-F238E27FC236}">
                <a16:creationId xmlns:a16="http://schemas.microsoft.com/office/drawing/2014/main" id="{A69E1C9C-DDC9-46CF-954A-4F17CCA1F4E2}"/>
              </a:ext>
            </a:extLst>
          </p:cNvPr>
          <p:cNvSpPr>
            <a:spLocks noGrp="1"/>
          </p:cNvSpPr>
          <p:nvPr>
            <p:ph type="sldNum" sz="quarter" idx="12"/>
          </p:nvPr>
        </p:nvSpPr>
        <p:spPr/>
        <p:txBody>
          <a:bodyPr/>
          <a:lstStyle/>
          <a:p>
            <a:pPr>
              <a:defRPr/>
            </a:pPr>
            <a:fld id="{C6476FBB-C7B5-45DF-B490-C9546D8DAB9A}" type="slidenum">
              <a:rPr lang="en-US" smtClean="0"/>
              <a:pPr>
                <a:defRPr/>
              </a:pPr>
              <a:t>13</a:t>
            </a:fld>
            <a:endParaRPr lang="en-US"/>
          </a:p>
        </p:txBody>
      </p:sp>
      <p:pic>
        <p:nvPicPr>
          <p:cNvPr id="4" name="Picture 3">
            <a:extLst>
              <a:ext uri="{FF2B5EF4-FFF2-40B4-BE49-F238E27FC236}">
                <a16:creationId xmlns:a16="http://schemas.microsoft.com/office/drawing/2014/main" id="{D71CF2EC-D26A-48F0-8CDB-D44E885A25F1}"/>
              </a:ext>
            </a:extLst>
          </p:cNvPr>
          <p:cNvPicPr>
            <a:picLocks noChangeAspect="1"/>
          </p:cNvPicPr>
          <p:nvPr/>
        </p:nvPicPr>
        <p:blipFill rotWithShape="1">
          <a:blip r:embed="rId2"/>
          <a:srcRect l="5754" t="5235" r="5065" b="4504"/>
          <a:stretch/>
        </p:blipFill>
        <p:spPr>
          <a:xfrm>
            <a:off x="685800" y="0"/>
            <a:ext cx="5181601" cy="6789182"/>
          </a:xfrm>
          <a:prstGeom prst="rect">
            <a:avLst/>
          </a:prstGeom>
        </p:spPr>
      </p:pic>
      <p:pic>
        <p:nvPicPr>
          <p:cNvPr id="5" name="Picture 4">
            <a:extLst>
              <a:ext uri="{FF2B5EF4-FFF2-40B4-BE49-F238E27FC236}">
                <a16:creationId xmlns:a16="http://schemas.microsoft.com/office/drawing/2014/main" id="{33629C9F-3D7C-456D-9763-E5748AE01B84}"/>
              </a:ext>
            </a:extLst>
          </p:cNvPr>
          <p:cNvPicPr>
            <a:picLocks noChangeAspect="1"/>
          </p:cNvPicPr>
          <p:nvPr/>
        </p:nvPicPr>
        <p:blipFill rotWithShape="1">
          <a:blip r:embed="rId3"/>
          <a:srcRect l="5752" t="5315" r="5066" b="4423"/>
          <a:stretch/>
        </p:blipFill>
        <p:spPr>
          <a:xfrm>
            <a:off x="6096000" y="68819"/>
            <a:ext cx="5181601" cy="6789181"/>
          </a:xfrm>
          <a:prstGeom prst="rect">
            <a:avLst/>
          </a:prstGeom>
        </p:spPr>
      </p:pic>
    </p:spTree>
    <p:extLst>
      <p:ext uri="{BB962C8B-B14F-4D97-AF65-F5344CB8AC3E}">
        <p14:creationId xmlns:p14="http://schemas.microsoft.com/office/powerpoint/2010/main" val="2116394608"/>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14</a:t>
            </a:fld>
            <a:endParaRPr lang="en-US"/>
          </a:p>
        </p:txBody>
      </p:sp>
      <p:sp>
        <p:nvSpPr>
          <p:cNvPr id="4" name="Content Placeholder 3"/>
          <p:cNvSpPr>
            <a:spLocks noGrp="1"/>
          </p:cNvSpPr>
          <p:nvPr>
            <p:ph sz="quarter" idx="1"/>
          </p:nvPr>
        </p:nvSpPr>
        <p:spPr>
          <a:xfrm>
            <a:off x="419100" y="2914650"/>
            <a:ext cx="11144249" cy="918372"/>
          </a:xfrm>
        </p:spPr>
        <p:txBody>
          <a:bodyPr vert="horz" lIns="91440" tIns="45720" rIns="91440" bIns="45720" rtlCol="0" anchor="t">
            <a:noAutofit/>
          </a:bodyPr>
          <a:lstStyle/>
          <a:p>
            <a:pPr marL="0" indent="0">
              <a:buNone/>
            </a:pPr>
            <a:r>
              <a:rPr lang="en-US" sz="3600" dirty="0">
                <a:solidFill>
                  <a:schemeClr val="tx2">
                    <a:lumMod val="75000"/>
                  </a:schemeClr>
                </a:solidFill>
                <a:latin typeface="+mj-lt"/>
              </a:rPr>
              <a:t>The Good News</a:t>
            </a:r>
          </a:p>
        </p:txBody>
      </p:sp>
    </p:spTree>
    <p:extLst>
      <p:ext uri="{BB962C8B-B14F-4D97-AF65-F5344CB8AC3E}">
        <p14:creationId xmlns:p14="http://schemas.microsoft.com/office/powerpoint/2010/main" val="775500029"/>
      </p:ext>
    </p:extLst>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D0D97-6C34-EE47-B4E1-5558E754B912}"/>
              </a:ext>
            </a:extLst>
          </p:cNvPr>
          <p:cNvSpPr>
            <a:spLocks noGrp="1"/>
          </p:cNvSpPr>
          <p:nvPr>
            <p:ph type="sldNum" sz="quarter" idx="12"/>
          </p:nvPr>
        </p:nvSpPr>
        <p:spPr/>
        <p:txBody>
          <a:bodyPr/>
          <a:lstStyle/>
          <a:p>
            <a:pPr>
              <a:defRPr/>
            </a:pPr>
            <a:fld id="{B249F4D2-BEC3-49D0-9484-00112C1ACAD1}" type="slidenum">
              <a:rPr lang="en-US" smtClean="0"/>
              <a:pPr>
                <a:defRPr/>
              </a:pPr>
              <a:t>15</a:t>
            </a:fld>
            <a:endParaRPr lang="en-US"/>
          </a:p>
        </p:txBody>
      </p:sp>
      <p:pic>
        <p:nvPicPr>
          <p:cNvPr id="5" name="Picture 5" descr="Map&#10;&#10;Description automatically generated">
            <a:extLst>
              <a:ext uri="{FF2B5EF4-FFF2-40B4-BE49-F238E27FC236}">
                <a16:creationId xmlns:a16="http://schemas.microsoft.com/office/drawing/2014/main" id="{B078D475-1410-4754-BB4A-0224030D7EE7}"/>
              </a:ext>
            </a:extLst>
          </p:cNvPr>
          <p:cNvPicPr>
            <a:picLocks noGrp="1" noChangeAspect="1"/>
          </p:cNvPicPr>
          <p:nvPr>
            <p:ph sz="quarter" idx="1"/>
          </p:nvPr>
        </p:nvPicPr>
        <p:blipFill rotWithShape="1">
          <a:blip r:embed="rId2"/>
          <a:srcRect l="5498" t="5303" r="5819" b="4100"/>
          <a:stretch/>
        </p:blipFill>
        <p:spPr>
          <a:xfrm>
            <a:off x="6467061" y="86420"/>
            <a:ext cx="4982818" cy="6581080"/>
          </a:xfrm>
        </p:spPr>
      </p:pic>
      <p:sp>
        <p:nvSpPr>
          <p:cNvPr id="6" name="TextBox 5">
            <a:extLst>
              <a:ext uri="{FF2B5EF4-FFF2-40B4-BE49-F238E27FC236}">
                <a16:creationId xmlns:a16="http://schemas.microsoft.com/office/drawing/2014/main" id="{C9873FDC-FB7F-4E3B-A912-9C552FD7EE99}"/>
              </a:ext>
            </a:extLst>
          </p:cNvPr>
          <p:cNvSpPr txBox="1"/>
          <p:nvPr/>
        </p:nvSpPr>
        <p:spPr>
          <a:xfrm>
            <a:off x="427026" y="190500"/>
            <a:ext cx="5097013"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latin typeface="Calibri"/>
                <a:cs typeface="Calibri"/>
              </a:rPr>
              <a:t>Supplemental Nutrition Assistance Program (New!)</a:t>
            </a:r>
          </a:p>
          <a:p>
            <a:endParaRPr lang="en-US" sz="2800" b="1" dirty="0">
              <a:latin typeface="Calibri"/>
              <a:cs typeface="Calibri"/>
            </a:endParaRPr>
          </a:p>
          <a:p>
            <a:r>
              <a:rPr lang="en-US" dirty="0">
                <a:latin typeface="Calibri"/>
                <a:cs typeface="Calibri"/>
              </a:rPr>
              <a:t>In 2019, the percent of the population receiving SNAP benefits was 6.3% in Baltimore. </a:t>
            </a:r>
          </a:p>
          <a:p>
            <a:endParaRPr lang="en-US" dirty="0">
              <a:latin typeface="Calibri"/>
              <a:cs typeface="Calibri"/>
            </a:endParaRPr>
          </a:p>
          <a:p>
            <a:r>
              <a:rPr lang="en-US" dirty="0">
                <a:latin typeface="Calibri"/>
                <a:cs typeface="Calibri"/>
              </a:rPr>
              <a:t>The CSAs with the </a:t>
            </a:r>
            <a:r>
              <a:rPr lang="en-US" b="1" dirty="0">
                <a:solidFill>
                  <a:srgbClr val="FF0000"/>
                </a:solidFill>
                <a:latin typeface="Calibri"/>
                <a:cs typeface="Calibri"/>
              </a:rPr>
              <a:t>highest</a:t>
            </a:r>
            <a:r>
              <a:rPr lang="en-US" dirty="0">
                <a:latin typeface="Calibri"/>
                <a:cs typeface="Calibri"/>
              </a:rPr>
              <a:t> percentage of families receiving SNAP were Cherry Hill (11.5%), Oldtown/Middle East (11.0%), and Harbor East/Little Italy (10.7%). The CSAs with the </a:t>
            </a:r>
            <a:r>
              <a:rPr lang="en-US" b="1" dirty="0">
                <a:solidFill>
                  <a:srgbClr val="00B050"/>
                </a:solidFill>
                <a:latin typeface="Calibri"/>
                <a:cs typeface="Calibri"/>
              </a:rPr>
              <a:t>lowest</a:t>
            </a:r>
            <a:r>
              <a:rPr lang="en-US" dirty="0">
                <a:latin typeface="Calibri"/>
                <a:cs typeface="Calibri"/>
              </a:rPr>
              <a:t> percentage included South Baltimore and Canton (0.7%).</a:t>
            </a:r>
            <a:endParaRPr lang="en-US" sz="2800" dirty="0">
              <a:cs typeface="Times New Roman"/>
            </a:endParaRPr>
          </a:p>
        </p:txBody>
      </p:sp>
    </p:spTree>
    <p:extLst>
      <p:ext uri="{BB962C8B-B14F-4D97-AF65-F5344CB8AC3E}">
        <p14:creationId xmlns:p14="http://schemas.microsoft.com/office/powerpoint/2010/main" val="1183154821"/>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3F237C-D2DB-4EC1-820D-EFB37C67EC29}"/>
              </a:ext>
            </a:extLst>
          </p:cNvPr>
          <p:cNvSpPr>
            <a:spLocks noGrp="1"/>
          </p:cNvSpPr>
          <p:nvPr>
            <p:ph type="sldNum" sz="quarter" idx="12"/>
          </p:nvPr>
        </p:nvSpPr>
        <p:spPr/>
        <p:txBody>
          <a:bodyPr/>
          <a:lstStyle/>
          <a:p>
            <a:pPr>
              <a:defRPr/>
            </a:pPr>
            <a:fld id="{B249F4D2-BEC3-49D0-9484-00112C1ACAD1}" type="slidenum">
              <a:rPr lang="en-US" smtClean="0"/>
              <a:pPr>
                <a:defRPr/>
              </a:pPr>
              <a:t>16</a:t>
            </a:fld>
            <a:endParaRPr lang="en-US"/>
          </a:p>
        </p:txBody>
      </p:sp>
      <p:pic>
        <p:nvPicPr>
          <p:cNvPr id="9" name="Content Placeholder 8" descr="Chart, line chart&#10;&#10;Description automatically generated">
            <a:extLst>
              <a:ext uri="{FF2B5EF4-FFF2-40B4-BE49-F238E27FC236}">
                <a16:creationId xmlns:a16="http://schemas.microsoft.com/office/drawing/2014/main" id="{D7FBC322-1608-594E-BEF2-0887B7AA3DD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5072" y="298072"/>
            <a:ext cx="11443705" cy="6369428"/>
          </a:xfrm>
        </p:spPr>
      </p:pic>
    </p:spTree>
    <p:extLst>
      <p:ext uri="{BB962C8B-B14F-4D97-AF65-F5344CB8AC3E}">
        <p14:creationId xmlns:p14="http://schemas.microsoft.com/office/powerpoint/2010/main" val="2812025274"/>
      </p:ext>
    </p:extLst>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3F237C-D2DB-4EC1-820D-EFB37C67EC29}"/>
              </a:ext>
            </a:extLst>
          </p:cNvPr>
          <p:cNvSpPr>
            <a:spLocks noGrp="1"/>
          </p:cNvSpPr>
          <p:nvPr>
            <p:ph type="sldNum" sz="quarter" idx="12"/>
          </p:nvPr>
        </p:nvSpPr>
        <p:spPr/>
        <p:txBody>
          <a:bodyPr/>
          <a:lstStyle/>
          <a:p>
            <a:pPr>
              <a:defRPr/>
            </a:pPr>
            <a:fld id="{B249F4D2-BEC3-49D0-9484-00112C1ACAD1}" type="slidenum">
              <a:rPr lang="en-US" smtClean="0"/>
              <a:pPr>
                <a:defRPr/>
              </a:pPr>
              <a:t>17</a:t>
            </a:fld>
            <a:endParaRPr lang="en-US"/>
          </a:p>
        </p:txBody>
      </p:sp>
      <p:pic>
        <p:nvPicPr>
          <p:cNvPr id="7" name="Content Placeholder 6" descr="Chart, line chart&#10;&#10;Description automatically generated">
            <a:extLst>
              <a:ext uri="{FF2B5EF4-FFF2-40B4-BE49-F238E27FC236}">
                <a16:creationId xmlns:a16="http://schemas.microsoft.com/office/drawing/2014/main" id="{9182613A-B2CE-B14F-AB89-AA170B98A2DC}"/>
              </a:ext>
            </a:extLst>
          </p:cNvPr>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5072" y="207722"/>
            <a:ext cx="11400157" cy="6459778"/>
          </a:xfrm>
        </p:spPr>
      </p:pic>
    </p:spTree>
    <p:extLst>
      <p:ext uri="{BB962C8B-B14F-4D97-AF65-F5344CB8AC3E}">
        <p14:creationId xmlns:p14="http://schemas.microsoft.com/office/powerpoint/2010/main" val="1677163137"/>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FAE-D05D-4CF7-B740-97293E63D2A7}"/>
              </a:ext>
            </a:extLst>
          </p:cNvPr>
          <p:cNvSpPr>
            <a:spLocks noGrp="1"/>
          </p:cNvSpPr>
          <p:nvPr>
            <p:ph type="title"/>
          </p:nvPr>
        </p:nvSpPr>
        <p:spPr>
          <a:xfrm>
            <a:off x="475033" y="209549"/>
            <a:ext cx="6097217" cy="1094653"/>
          </a:xfrm>
        </p:spPr>
        <p:txBody>
          <a:bodyPr>
            <a:normAutofit fontScale="90000"/>
          </a:bodyPr>
          <a:lstStyle/>
          <a:p>
            <a:r>
              <a:rPr lang="en-US" dirty="0"/>
              <a:t>Vacant and Abandoned Properties </a:t>
            </a:r>
          </a:p>
        </p:txBody>
      </p:sp>
      <p:sp>
        <p:nvSpPr>
          <p:cNvPr id="3" name="Slide Number Placeholder 2">
            <a:extLst>
              <a:ext uri="{FF2B5EF4-FFF2-40B4-BE49-F238E27FC236}">
                <a16:creationId xmlns:a16="http://schemas.microsoft.com/office/drawing/2014/main" id="{503F237C-D2DB-4EC1-820D-EFB37C67EC29}"/>
              </a:ext>
            </a:extLst>
          </p:cNvPr>
          <p:cNvSpPr>
            <a:spLocks noGrp="1"/>
          </p:cNvSpPr>
          <p:nvPr>
            <p:ph type="sldNum" sz="quarter" idx="12"/>
          </p:nvPr>
        </p:nvSpPr>
        <p:spPr/>
        <p:txBody>
          <a:bodyPr/>
          <a:lstStyle/>
          <a:p>
            <a:pPr>
              <a:defRPr/>
            </a:pPr>
            <a:fld id="{B249F4D2-BEC3-49D0-9484-00112C1ACAD1}" type="slidenum">
              <a:rPr lang="en-US" smtClean="0"/>
              <a:pPr>
                <a:defRPr/>
              </a:pPr>
              <a:t>18</a:t>
            </a:fld>
            <a:endParaRPr lang="en-US"/>
          </a:p>
        </p:txBody>
      </p:sp>
      <p:pic>
        <p:nvPicPr>
          <p:cNvPr id="5" name="Content Placeholder 4"/>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5718" t="5477" r="5542" b="4134"/>
          <a:stretch/>
        </p:blipFill>
        <p:spPr>
          <a:xfrm>
            <a:off x="6572250" y="76325"/>
            <a:ext cx="5144717" cy="6781675"/>
          </a:xfrm>
        </p:spPr>
      </p:pic>
      <p:pic>
        <p:nvPicPr>
          <p:cNvPr id="4" name="Picture 5" descr="Chart, line chart&#10;&#10;Description automatically generated">
            <a:extLst>
              <a:ext uri="{FF2B5EF4-FFF2-40B4-BE49-F238E27FC236}">
                <a16:creationId xmlns:a16="http://schemas.microsoft.com/office/drawing/2014/main" id="{C614FD44-A60D-450A-8AD7-65498232C80A}"/>
              </a:ext>
            </a:extLst>
          </p:cNvPr>
          <p:cNvPicPr>
            <a:picLocks noChangeAspect="1"/>
          </p:cNvPicPr>
          <p:nvPr/>
        </p:nvPicPr>
        <p:blipFill>
          <a:blip r:embed="rId3"/>
          <a:stretch>
            <a:fillRect/>
          </a:stretch>
        </p:blipFill>
        <p:spPr>
          <a:xfrm>
            <a:off x="303583" y="1609106"/>
            <a:ext cx="5792417" cy="4296291"/>
          </a:xfrm>
          <a:prstGeom prst="rect">
            <a:avLst/>
          </a:prstGeom>
        </p:spPr>
      </p:pic>
    </p:spTree>
    <p:extLst>
      <p:ext uri="{BB962C8B-B14F-4D97-AF65-F5344CB8AC3E}">
        <p14:creationId xmlns:p14="http://schemas.microsoft.com/office/powerpoint/2010/main" val="3351701040"/>
      </p:ext>
    </p:extLst>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FAE-D05D-4CF7-B740-97293E63D2A7}"/>
              </a:ext>
            </a:extLst>
          </p:cNvPr>
          <p:cNvSpPr>
            <a:spLocks noGrp="1"/>
          </p:cNvSpPr>
          <p:nvPr>
            <p:ph type="title"/>
          </p:nvPr>
        </p:nvSpPr>
        <p:spPr>
          <a:xfrm>
            <a:off x="721485" y="226678"/>
            <a:ext cx="7659584" cy="752104"/>
          </a:xfrm>
        </p:spPr>
        <p:txBody>
          <a:bodyPr/>
          <a:lstStyle/>
          <a:p>
            <a:r>
              <a:rPr lang="en-US" dirty="0"/>
              <a:t>Rehabilitation Permits</a:t>
            </a:r>
          </a:p>
        </p:txBody>
      </p:sp>
      <p:sp>
        <p:nvSpPr>
          <p:cNvPr id="3" name="Slide Number Placeholder 2">
            <a:extLst>
              <a:ext uri="{FF2B5EF4-FFF2-40B4-BE49-F238E27FC236}">
                <a16:creationId xmlns:a16="http://schemas.microsoft.com/office/drawing/2014/main" id="{503F237C-D2DB-4EC1-820D-EFB37C67EC29}"/>
              </a:ext>
            </a:extLst>
          </p:cNvPr>
          <p:cNvSpPr>
            <a:spLocks noGrp="1"/>
          </p:cNvSpPr>
          <p:nvPr>
            <p:ph type="sldNum" sz="quarter" idx="12"/>
          </p:nvPr>
        </p:nvSpPr>
        <p:spPr/>
        <p:txBody>
          <a:bodyPr/>
          <a:lstStyle/>
          <a:p>
            <a:pPr>
              <a:defRPr/>
            </a:pPr>
            <a:fld id="{B249F4D2-BEC3-49D0-9484-00112C1ACAD1}" type="slidenum">
              <a:rPr lang="en-US" smtClean="0"/>
              <a:pPr>
                <a:defRPr/>
              </a:pPr>
              <a:t>19</a:t>
            </a:fld>
            <a:endParaRPr lang="en-US"/>
          </a:p>
        </p:txBody>
      </p:sp>
      <p:pic>
        <p:nvPicPr>
          <p:cNvPr id="10" name="Content Placeholder 9"/>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6133" t="5545" r="5507" b="4514"/>
          <a:stretch/>
        </p:blipFill>
        <p:spPr>
          <a:xfrm>
            <a:off x="6690019" y="226678"/>
            <a:ext cx="4911431" cy="6469734"/>
          </a:xfrm>
        </p:spPr>
      </p:pic>
      <p:pic>
        <p:nvPicPr>
          <p:cNvPr id="4" name="Picture 4" descr="Chart, line chart&#10;&#10;Description automatically generated">
            <a:extLst>
              <a:ext uri="{FF2B5EF4-FFF2-40B4-BE49-F238E27FC236}">
                <a16:creationId xmlns:a16="http://schemas.microsoft.com/office/drawing/2014/main" id="{AF828AE1-9C30-4A3E-B0D0-9C922D429A04}"/>
              </a:ext>
            </a:extLst>
          </p:cNvPr>
          <p:cNvPicPr>
            <a:picLocks noChangeAspect="1"/>
          </p:cNvPicPr>
          <p:nvPr/>
        </p:nvPicPr>
        <p:blipFill>
          <a:blip r:embed="rId3"/>
          <a:stretch>
            <a:fillRect/>
          </a:stretch>
        </p:blipFill>
        <p:spPr>
          <a:xfrm>
            <a:off x="590550" y="1461288"/>
            <a:ext cx="5505450" cy="4076721"/>
          </a:xfrm>
          <a:prstGeom prst="rect">
            <a:avLst/>
          </a:prstGeom>
        </p:spPr>
      </p:pic>
    </p:spTree>
    <p:extLst>
      <p:ext uri="{BB962C8B-B14F-4D97-AF65-F5344CB8AC3E}">
        <p14:creationId xmlns:p14="http://schemas.microsoft.com/office/powerpoint/2010/main" val="2381959345"/>
      </p:ext>
    </p:extLst>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09" y="274638"/>
            <a:ext cx="10919791" cy="798788"/>
          </a:xfrm>
        </p:spPr>
        <p:txBody>
          <a:bodyPr/>
          <a:lstStyle/>
          <a:p>
            <a:r>
              <a:rPr lang="en-US" dirty="0" smtClean="0"/>
              <a:t>Thank you!</a:t>
            </a:r>
            <a:endParaRPr lang="en-US" dirty="0"/>
          </a:p>
        </p:txBody>
      </p:sp>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2</a:t>
            </a:fld>
            <a:endParaRPr lang="en-US"/>
          </a:p>
        </p:txBody>
      </p:sp>
      <p:sp>
        <p:nvSpPr>
          <p:cNvPr id="4" name="Content Placeholder 3"/>
          <p:cNvSpPr>
            <a:spLocks noGrp="1"/>
          </p:cNvSpPr>
          <p:nvPr>
            <p:ph sz="quarter" idx="1"/>
          </p:nvPr>
        </p:nvSpPr>
        <p:spPr>
          <a:xfrm>
            <a:off x="804672" y="1073425"/>
            <a:ext cx="3767328" cy="5367131"/>
          </a:xfrm>
        </p:spPr>
        <p:txBody>
          <a:bodyPr>
            <a:noAutofit/>
          </a:bodyPr>
          <a:lstStyle/>
          <a:p>
            <a:pPr marL="0" indent="0" fontAlgn="base">
              <a:buNone/>
            </a:pPr>
            <a:r>
              <a:rPr lang="en-US" sz="1800" dirty="0">
                <a:solidFill>
                  <a:srgbClr val="FF0000"/>
                </a:solidFill>
                <a:latin typeface="+mj-lt"/>
              </a:rPr>
              <a:t>BNIA Staff​</a:t>
            </a:r>
          </a:p>
          <a:p>
            <a:pPr fontAlgn="base"/>
            <a:r>
              <a:rPr lang="en-US" sz="1800" dirty="0">
                <a:latin typeface="+mj-lt"/>
              </a:rPr>
              <a:t>Cheryl Knott, Logan Shertz, </a:t>
            </a:r>
            <a:r>
              <a:rPr lang="en-US" sz="1800" dirty="0" smtClean="0">
                <a:latin typeface="+mj-lt"/>
              </a:rPr>
              <a:t>Carlos </a:t>
            </a:r>
            <a:r>
              <a:rPr lang="en-US" sz="1800" dirty="0">
                <a:latin typeface="+mj-lt"/>
              </a:rPr>
              <a:t>Karpati, </a:t>
            </a:r>
            <a:r>
              <a:rPr lang="en-US" sz="1800" dirty="0" smtClean="0">
                <a:latin typeface="+mj-lt"/>
              </a:rPr>
              <a:t>Brittany McMullan</a:t>
            </a:r>
            <a:endParaRPr lang="en-US" sz="1800" dirty="0">
              <a:latin typeface="+mj-lt"/>
            </a:endParaRPr>
          </a:p>
          <a:p>
            <a:pPr marL="0" indent="0" fontAlgn="base">
              <a:buNone/>
            </a:pPr>
            <a:r>
              <a:rPr lang="en-US" sz="1800" dirty="0" smtClean="0">
                <a:solidFill>
                  <a:srgbClr val="FF0000"/>
                </a:solidFill>
                <a:latin typeface="+mj-lt"/>
              </a:rPr>
              <a:t>Data </a:t>
            </a:r>
            <a:r>
              <a:rPr lang="en-US" sz="1800" dirty="0">
                <a:solidFill>
                  <a:srgbClr val="FF0000"/>
                </a:solidFill>
                <a:latin typeface="+mj-lt"/>
              </a:rPr>
              <a:t>Science Fellows</a:t>
            </a:r>
            <a:r>
              <a:rPr lang="en-US" sz="1800" dirty="0" smtClean="0">
                <a:solidFill>
                  <a:srgbClr val="FF0000"/>
                </a:solidFill>
                <a:latin typeface="+mj-lt"/>
              </a:rPr>
              <a:t>​</a:t>
            </a:r>
            <a:endParaRPr lang="en-US" sz="1800" dirty="0">
              <a:solidFill>
                <a:srgbClr val="FF0000"/>
              </a:solidFill>
              <a:latin typeface="+mj-lt"/>
            </a:endParaRPr>
          </a:p>
          <a:p>
            <a:pPr fontAlgn="base"/>
            <a:r>
              <a:rPr lang="en-US" sz="1800" dirty="0" smtClean="0">
                <a:latin typeface="+mj-lt"/>
              </a:rPr>
              <a:t>Kaitlyn Baker, </a:t>
            </a:r>
            <a:r>
              <a:rPr lang="en-US" sz="1800" dirty="0" err="1" smtClean="0">
                <a:latin typeface="+mj-lt"/>
              </a:rPr>
              <a:t>Amivi</a:t>
            </a:r>
            <a:r>
              <a:rPr lang="en-US" sz="1800" dirty="0" smtClean="0">
                <a:latin typeface="+mj-lt"/>
              </a:rPr>
              <a:t> </a:t>
            </a:r>
            <a:r>
              <a:rPr lang="en-US" sz="1800" dirty="0" err="1" smtClean="0">
                <a:latin typeface="+mj-lt"/>
              </a:rPr>
              <a:t>Atsu</a:t>
            </a:r>
            <a:r>
              <a:rPr lang="en-US" sz="1800" dirty="0" smtClean="0">
                <a:latin typeface="+mj-lt"/>
              </a:rPr>
              <a:t>, </a:t>
            </a:r>
            <a:r>
              <a:rPr lang="en-US" sz="1800" dirty="0" err="1" smtClean="0">
                <a:latin typeface="+mj-lt"/>
              </a:rPr>
              <a:t>Loveth</a:t>
            </a:r>
            <a:r>
              <a:rPr lang="en-US" sz="1800" dirty="0" smtClean="0">
                <a:latin typeface="+mj-lt"/>
              </a:rPr>
              <a:t> ​</a:t>
            </a:r>
            <a:r>
              <a:rPr lang="en-US" sz="1800" dirty="0" err="1" smtClean="0">
                <a:latin typeface="+mj-lt"/>
              </a:rPr>
              <a:t>Akinyemi</a:t>
            </a:r>
            <a:r>
              <a:rPr lang="en-US" sz="1800" dirty="0" smtClean="0">
                <a:latin typeface="+mj-lt"/>
              </a:rPr>
              <a:t>, </a:t>
            </a:r>
            <a:r>
              <a:rPr lang="en-US" sz="1800" dirty="0" err="1">
                <a:latin typeface="+mj-lt"/>
              </a:rPr>
              <a:t>Priya</a:t>
            </a:r>
            <a:r>
              <a:rPr lang="en-US" sz="1800" dirty="0">
                <a:latin typeface="+mj-lt"/>
              </a:rPr>
              <a:t> </a:t>
            </a:r>
            <a:r>
              <a:rPr lang="en-US" sz="1800" dirty="0" err="1">
                <a:latin typeface="+mj-lt"/>
              </a:rPr>
              <a:t>Kanneboyina</a:t>
            </a:r>
            <a:endParaRPr lang="en-US" sz="1800" dirty="0">
              <a:latin typeface="+mj-lt"/>
            </a:endParaRPr>
          </a:p>
          <a:p>
            <a:pPr marL="0" indent="0" fontAlgn="base">
              <a:buNone/>
            </a:pPr>
            <a:r>
              <a:rPr lang="en-US" sz="1800" dirty="0">
                <a:solidFill>
                  <a:srgbClr val="FF0000"/>
                </a:solidFill>
                <a:latin typeface="+mj-lt"/>
              </a:rPr>
              <a:t>University of Baltimore Support</a:t>
            </a:r>
            <a:r>
              <a:rPr lang="en-US" sz="1800" dirty="0">
                <a:latin typeface="+mj-lt"/>
              </a:rPr>
              <a:t>​</a:t>
            </a:r>
          </a:p>
          <a:p>
            <a:pPr fontAlgn="base"/>
            <a:r>
              <a:rPr lang="en-US" sz="1800" dirty="0">
                <a:latin typeface="+mj-lt"/>
              </a:rPr>
              <a:t>Jared Schuster, </a:t>
            </a:r>
            <a:r>
              <a:rPr lang="en-US" sz="1800" dirty="0" smtClean="0">
                <a:latin typeface="+mj-lt"/>
              </a:rPr>
              <a:t>Wendy James, Dean’s </a:t>
            </a:r>
            <a:r>
              <a:rPr lang="en-US" sz="1800" dirty="0">
                <a:latin typeface="+mj-lt"/>
              </a:rPr>
              <a:t>Office​</a:t>
            </a:r>
          </a:p>
          <a:p>
            <a:pPr marL="0" indent="0" fontAlgn="base">
              <a:buNone/>
            </a:pPr>
            <a:r>
              <a:rPr lang="en-US" sz="1800" dirty="0">
                <a:solidFill>
                  <a:srgbClr val="FF0000"/>
                </a:solidFill>
                <a:latin typeface="+mj-lt"/>
              </a:rPr>
              <a:t>O</a:t>
            </a:r>
            <a:r>
              <a:rPr lang="en-US" sz="1800" dirty="0" smtClean="0">
                <a:solidFill>
                  <a:srgbClr val="FF0000"/>
                </a:solidFill>
                <a:latin typeface="+mj-lt"/>
              </a:rPr>
              <a:t>ur Partners</a:t>
            </a:r>
          </a:p>
          <a:p>
            <a:pPr fontAlgn="base"/>
            <a:r>
              <a:rPr lang="en-US" sz="1800" dirty="0" smtClean="0">
                <a:latin typeface="+mj-lt"/>
              </a:rPr>
              <a:t>Federal Reserve Bank of Richmond</a:t>
            </a:r>
          </a:p>
          <a:p>
            <a:pPr marL="0" indent="0" fontAlgn="base">
              <a:buNone/>
            </a:pPr>
            <a:r>
              <a:rPr lang="en-US" sz="1800" dirty="0" smtClean="0">
                <a:latin typeface="+mj-lt"/>
              </a:rPr>
              <a:t>All of our </a:t>
            </a:r>
            <a:r>
              <a:rPr lang="en-US" sz="1800" dirty="0" smtClean="0">
                <a:solidFill>
                  <a:srgbClr val="FF0000"/>
                </a:solidFill>
                <a:latin typeface="+mj-lt"/>
              </a:rPr>
              <a:t>Volunteer Panelists, Moderators, and Workshop leads</a:t>
            </a:r>
            <a:r>
              <a:rPr lang="en-US" sz="1800" dirty="0" smtClean="0">
                <a:latin typeface="+mj-lt"/>
              </a:rPr>
              <a:t>​</a:t>
            </a:r>
          </a:p>
          <a:p>
            <a:pPr marL="0" indent="0" fontAlgn="base">
              <a:buNone/>
            </a:pPr>
            <a:r>
              <a:rPr lang="en-US" sz="1800" dirty="0" smtClean="0">
                <a:latin typeface="+mj-lt"/>
              </a:rPr>
              <a:t>Thanks </a:t>
            </a:r>
            <a:r>
              <a:rPr lang="en-US" sz="1800" dirty="0">
                <a:latin typeface="+mj-lt"/>
              </a:rPr>
              <a:t>to all of </a:t>
            </a:r>
            <a:r>
              <a:rPr lang="en-US" sz="1800" dirty="0">
                <a:solidFill>
                  <a:srgbClr val="FF0000"/>
                </a:solidFill>
                <a:latin typeface="+mj-lt"/>
              </a:rPr>
              <a:t>you</a:t>
            </a:r>
            <a:r>
              <a:rPr lang="en-US" sz="1800" dirty="0">
                <a:latin typeface="+mj-lt"/>
              </a:rPr>
              <a:t>!​</a:t>
            </a:r>
          </a:p>
          <a:p>
            <a:endParaRPr lang="en-US" sz="1800" dirty="0">
              <a:latin typeface="+mj-lt"/>
            </a:endParaRPr>
          </a:p>
        </p:txBody>
      </p:sp>
      <p:pic>
        <p:nvPicPr>
          <p:cNvPr id="6" name="Picture 5"/>
          <p:cNvPicPr>
            <a:picLocks noChangeAspect="1"/>
          </p:cNvPicPr>
          <p:nvPr/>
        </p:nvPicPr>
        <p:blipFill>
          <a:blip r:embed="rId2"/>
          <a:stretch>
            <a:fillRect/>
          </a:stretch>
        </p:blipFill>
        <p:spPr>
          <a:xfrm>
            <a:off x="4572000" y="1073426"/>
            <a:ext cx="7248525" cy="4457700"/>
          </a:xfrm>
          <a:prstGeom prst="rect">
            <a:avLst/>
          </a:prstGeom>
        </p:spPr>
      </p:pic>
    </p:spTree>
    <p:extLst>
      <p:ext uri="{BB962C8B-B14F-4D97-AF65-F5344CB8AC3E}">
        <p14:creationId xmlns:p14="http://schemas.microsoft.com/office/powerpoint/2010/main" val="1308182805"/>
      </p:ext>
    </p:extLst>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FAE-D05D-4CF7-B740-97293E63D2A7}"/>
              </a:ext>
            </a:extLst>
          </p:cNvPr>
          <p:cNvSpPr>
            <a:spLocks noGrp="1"/>
          </p:cNvSpPr>
          <p:nvPr>
            <p:ph type="title"/>
          </p:nvPr>
        </p:nvSpPr>
        <p:spPr>
          <a:xfrm>
            <a:off x="443601" y="190500"/>
            <a:ext cx="5414893" cy="1352550"/>
          </a:xfrm>
        </p:spPr>
        <p:txBody>
          <a:bodyPr>
            <a:normAutofit fontScale="90000"/>
          </a:bodyPr>
          <a:lstStyle/>
          <a:p>
            <a:r>
              <a:rPr lang="en-US" dirty="0"/>
              <a:t>Mortgage Origination or Approval (New!)</a:t>
            </a:r>
          </a:p>
        </p:txBody>
      </p:sp>
      <p:sp>
        <p:nvSpPr>
          <p:cNvPr id="3" name="Slide Number Placeholder 2">
            <a:extLst>
              <a:ext uri="{FF2B5EF4-FFF2-40B4-BE49-F238E27FC236}">
                <a16:creationId xmlns:a16="http://schemas.microsoft.com/office/drawing/2014/main" id="{503F237C-D2DB-4EC1-820D-EFB37C67EC29}"/>
              </a:ext>
            </a:extLst>
          </p:cNvPr>
          <p:cNvSpPr>
            <a:spLocks noGrp="1"/>
          </p:cNvSpPr>
          <p:nvPr>
            <p:ph type="sldNum" sz="quarter" idx="12"/>
          </p:nvPr>
        </p:nvSpPr>
        <p:spPr/>
        <p:txBody>
          <a:bodyPr/>
          <a:lstStyle/>
          <a:p>
            <a:pPr>
              <a:defRPr/>
            </a:pPr>
            <a:fld id="{B249F4D2-BEC3-49D0-9484-00112C1ACAD1}" type="slidenum">
              <a:rPr lang="en-US" smtClean="0"/>
              <a:pPr>
                <a:defRPr/>
              </a:pPr>
              <a:t>20</a:t>
            </a:fld>
            <a:endParaRPr lang="en-US"/>
          </a:p>
        </p:txBody>
      </p:sp>
      <p:pic>
        <p:nvPicPr>
          <p:cNvPr id="5" name="Content Placeholder 4"/>
          <p:cNvPicPr>
            <a:picLocks noGrp="1" noChangeAspect="1"/>
          </p:cNvPicPr>
          <p:nvPr>
            <p:ph sz="quarter" idx="1"/>
          </p:nvPr>
        </p:nvPicPr>
        <p:blipFill rotWithShape="1">
          <a:blip r:embed="rId2" cstate="print">
            <a:extLst>
              <a:ext uri="{28A0092B-C50C-407E-A947-70E740481C1C}">
                <a14:useLocalDpi xmlns:a14="http://schemas.microsoft.com/office/drawing/2010/main" val="0"/>
              </a:ext>
            </a:extLst>
          </a:blip>
          <a:srcRect l="5902" t="5441" r="5629" b="4446"/>
          <a:stretch/>
        </p:blipFill>
        <p:spPr>
          <a:xfrm>
            <a:off x="6096000" y="114302"/>
            <a:ext cx="5029200" cy="6629396"/>
          </a:xfrm>
        </p:spPr>
      </p:pic>
      <p:sp>
        <p:nvSpPr>
          <p:cNvPr id="4" name="TextBox 3">
            <a:extLst>
              <a:ext uri="{FF2B5EF4-FFF2-40B4-BE49-F238E27FC236}">
                <a16:creationId xmlns:a16="http://schemas.microsoft.com/office/drawing/2014/main" id="{F1B732F5-5E5B-4BC6-8B3B-B2284F63B6B9}"/>
              </a:ext>
            </a:extLst>
          </p:cNvPr>
          <p:cNvSpPr txBox="1"/>
          <p:nvPr/>
        </p:nvSpPr>
        <p:spPr>
          <a:xfrm>
            <a:off x="443601" y="1690062"/>
            <a:ext cx="541489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mn-lt"/>
              </a:rPr>
              <a:t>In 2019, 89.6% of all HMDA reported first-lien mortgage applications in Baltimore were either originated or approved but not accepted. </a:t>
            </a:r>
          </a:p>
          <a:p>
            <a:endParaRPr lang="en-US" sz="2000" dirty="0">
              <a:latin typeface="+mn-lt"/>
            </a:endParaRPr>
          </a:p>
          <a:p>
            <a:r>
              <a:rPr lang="en-US" sz="2000" dirty="0">
                <a:latin typeface="+mn-lt"/>
              </a:rPr>
              <a:t>The CSAs with the </a:t>
            </a:r>
            <a:r>
              <a:rPr lang="en-US" sz="2000" b="1" dirty="0">
                <a:solidFill>
                  <a:srgbClr val="238B45"/>
                </a:solidFill>
                <a:latin typeface="+mn-lt"/>
              </a:rPr>
              <a:t>highest</a:t>
            </a:r>
            <a:r>
              <a:rPr lang="en-US" sz="2000" dirty="0">
                <a:latin typeface="+mn-lt"/>
              </a:rPr>
              <a:t> percent of originated or approved mortgage applications were South Baltimore (98.6%), Medfield/Hampden/Woodberry/Remington (95.9%) and Canton (95.8%). The CSAs with the </a:t>
            </a:r>
            <a:r>
              <a:rPr lang="en-US" sz="2000" b="1" dirty="0">
                <a:solidFill>
                  <a:srgbClr val="CC4C02"/>
                </a:solidFill>
                <a:latin typeface="+mn-lt"/>
              </a:rPr>
              <a:t>lowest</a:t>
            </a:r>
            <a:r>
              <a:rPr lang="en-US" sz="2000" dirty="0">
                <a:latin typeface="+mn-lt"/>
              </a:rPr>
              <a:t> percent were Southern Park Heights (67.4%) and Sandtown-Winchester/Harlem Park (71.4%).</a:t>
            </a:r>
          </a:p>
        </p:txBody>
      </p:sp>
    </p:spTree>
    <p:extLst>
      <p:ext uri="{BB962C8B-B14F-4D97-AF65-F5344CB8AC3E}">
        <p14:creationId xmlns:p14="http://schemas.microsoft.com/office/powerpoint/2010/main" val="449215771"/>
      </p:ext>
    </p:extLst>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D0D97-6C34-EE47-B4E1-5558E754B912}"/>
              </a:ext>
            </a:extLst>
          </p:cNvPr>
          <p:cNvSpPr>
            <a:spLocks noGrp="1"/>
          </p:cNvSpPr>
          <p:nvPr>
            <p:ph type="sldNum" sz="quarter" idx="12"/>
          </p:nvPr>
        </p:nvSpPr>
        <p:spPr/>
        <p:txBody>
          <a:bodyPr/>
          <a:lstStyle/>
          <a:p>
            <a:pPr>
              <a:defRPr/>
            </a:pPr>
            <a:fld id="{B249F4D2-BEC3-49D0-9484-00112C1ACAD1}" type="slidenum">
              <a:rPr lang="en-US" smtClean="0"/>
              <a:pPr>
                <a:defRPr/>
              </a:pPr>
              <a:t>21</a:t>
            </a:fld>
            <a:endParaRPr lang="en-US"/>
          </a:p>
        </p:txBody>
      </p:sp>
      <p:pic>
        <p:nvPicPr>
          <p:cNvPr id="5" name="Picture 5" descr="Map&#10;&#10;Description automatically generated">
            <a:extLst>
              <a:ext uri="{FF2B5EF4-FFF2-40B4-BE49-F238E27FC236}">
                <a16:creationId xmlns:a16="http://schemas.microsoft.com/office/drawing/2014/main" id="{78351F9C-ED5F-424F-8B11-EEF0990C7D76}"/>
              </a:ext>
            </a:extLst>
          </p:cNvPr>
          <p:cNvPicPr>
            <a:picLocks noGrp="1" noChangeAspect="1"/>
          </p:cNvPicPr>
          <p:nvPr>
            <p:ph sz="quarter" idx="1"/>
          </p:nvPr>
        </p:nvPicPr>
        <p:blipFill rotWithShape="1">
          <a:blip r:embed="rId2"/>
          <a:srcRect l="5183" t="5337" r="5780" b="5402"/>
          <a:stretch/>
        </p:blipFill>
        <p:spPr>
          <a:xfrm>
            <a:off x="6339078" y="152918"/>
            <a:ext cx="5048250" cy="6552164"/>
          </a:xfrm>
        </p:spPr>
      </p:pic>
      <p:sp>
        <p:nvSpPr>
          <p:cNvPr id="8" name="TextBox 7">
            <a:extLst>
              <a:ext uri="{FF2B5EF4-FFF2-40B4-BE49-F238E27FC236}">
                <a16:creationId xmlns:a16="http://schemas.microsoft.com/office/drawing/2014/main" id="{BF40A6F0-C888-40E9-8684-CAB2CAB1D866}"/>
              </a:ext>
            </a:extLst>
          </p:cNvPr>
          <p:cNvSpPr txBox="1"/>
          <p:nvPr/>
        </p:nvSpPr>
        <p:spPr>
          <a:xfrm>
            <a:off x="804672" y="190500"/>
            <a:ext cx="4050356"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alibri"/>
                <a:cs typeface="Calibri"/>
              </a:rPr>
              <a:t>School Switching</a:t>
            </a:r>
          </a:p>
          <a:p>
            <a:endParaRPr lang="en-US" sz="3600" dirty="0">
              <a:latin typeface="Calibri"/>
              <a:cs typeface="Calibri"/>
            </a:endParaRPr>
          </a:p>
          <a:p>
            <a:r>
              <a:rPr lang="en-US" sz="1800" dirty="0">
                <a:latin typeface="Calibri"/>
                <a:cs typeface="Calibri"/>
              </a:rPr>
              <a:t>Between 2018-2019 and 2019-2020, the percentage of all students switching schools within the same school year </a:t>
            </a:r>
            <a:r>
              <a:rPr lang="en-US" sz="1800" dirty="0">
                <a:solidFill>
                  <a:srgbClr val="70AD47"/>
                </a:solidFill>
                <a:latin typeface="Calibri"/>
                <a:cs typeface="Calibri"/>
              </a:rPr>
              <a:t>decreased</a:t>
            </a:r>
            <a:r>
              <a:rPr lang="en-US" sz="1800" dirty="0">
                <a:latin typeface="Calibri"/>
                <a:cs typeface="Calibri"/>
              </a:rPr>
              <a:t> from 5.2% to 4.6%. </a:t>
            </a:r>
            <a:endParaRPr lang="en-US" sz="3600" dirty="0">
              <a:latin typeface="Calibri"/>
              <a:cs typeface="Calibri"/>
            </a:endParaRPr>
          </a:p>
          <a:p>
            <a:endParaRPr lang="en-US" sz="1800" dirty="0">
              <a:latin typeface="Calibri"/>
              <a:cs typeface="Calibri"/>
            </a:endParaRPr>
          </a:p>
          <a:p>
            <a:r>
              <a:rPr lang="en-US" sz="1800" dirty="0">
                <a:latin typeface="Calibri"/>
                <a:cs typeface="Calibri"/>
              </a:rPr>
              <a:t>In 2018-2019, the CSA with the </a:t>
            </a:r>
            <a:r>
              <a:rPr lang="en-US" sz="1800" dirty="0">
                <a:solidFill>
                  <a:srgbClr val="FF0000"/>
                </a:solidFill>
                <a:latin typeface="Calibri"/>
                <a:cs typeface="Calibri"/>
              </a:rPr>
              <a:t>highest</a:t>
            </a:r>
            <a:r>
              <a:rPr lang="en-US" sz="1800" dirty="0">
                <a:latin typeface="Calibri"/>
                <a:cs typeface="Calibri"/>
              </a:rPr>
              <a:t> percentage of students switching was Greater Mondawmin and Midway/Coldstream (7.8%) and in 2019-2020 the CSAs were Clifton-Berea and Forest Park/Walbrook (7.6%). </a:t>
            </a:r>
            <a:endParaRPr lang="en-US" sz="3600" dirty="0">
              <a:latin typeface="Calibri"/>
              <a:cs typeface="Calibri"/>
            </a:endParaRPr>
          </a:p>
          <a:p>
            <a:endParaRPr lang="en-US" sz="1800" dirty="0">
              <a:latin typeface="Calibri"/>
              <a:cs typeface="Calibri"/>
            </a:endParaRPr>
          </a:p>
          <a:p>
            <a:r>
              <a:rPr lang="en-US" sz="1800" dirty="0">
                <a:latin typeface="Calibri"/>
                <a:cs typeface="Calibri"/>
              </a:rPr>
              <a:t>The CSAs with the </a:t>
            </a:r>
            <a:r>
              <a:rPr lang="en-US" sz="1800" dirty="0">
                <a:solidFill>
                  <a:srgbClr val="00B050"/>
                </a:solidFill>
                <a:latin typeface="Calibri"/>
                <a:cs typeface="Calibri"/>
              </a:rPr>
              <a:t>lowest</a:t>
            </a:r>
            <a:r>
              <a:rPr lang="en-US" sz="1800" dirty="0">
                <a:latin typeface="Calibri"/>
                <a:cs typeface="Calibri"/>
              </a:rPr>
              <a:t> percentage across both years were Greater Roland Park/Poplar Hill (0.0%), South Baltimore (0.5%), and Mount Washington/Coldspring (0.7%).</a:t>
            </a:r>
            <a:endParaRPr lang="en-US" sz="3600" dirty="0">
              <a:latin typeface="Calibri"/>
              <a:cs typeface="Calibri"/>
            </a:endParaRPr>
          </a:p>
        </p:txBody>
      </p:sp>
    </p:spTree>
    <p:extLst>
      <p:ext uri="{BB962C8B-B14F-4D97-AF65-F5344CB8AC3E}">
        <p14:creationId xmlns:p14="http://schemas.microsoft.com/office/powerpoint/2010/main" val="2157315405"/>
      </p:ext>
    </p:extLst>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22</a:t>
            </a:fld>
            <a:endParaRPr lang="en-US"/>
          </a:p>
        </p:txBody>
      </p:sp>
      <p:sp>
        <p:nvSpPr>
          <p:cNvPr id="4" name="Content Placeholder 3"/>
          <p:cNvSpPr>
            <a:spLocks noGrp="1"/>
          </p:cNvSpPr>
          <p:nvPr>
            <p:ph sz="quarter" idx="1"/>
          </p:nvPr>
        </p:nvSpPr>
        <p:spPr>
          <a:xfrm>
            <a:off x="419100" y="2914650"/>
            <a:ext cx="11144249" cy="918372"/>
          </a:xfrm>
        </p:spPr>
        <p:txBody>
          <a:bodyPr vert="horz" lIns="91440" tIns="45720" rIns="91440" bIns="45720" rtlCol="0" anchor="t">
            <a:noAutofit/>
          </a:bodyPr>
          <a:lstStyle/>
          <a:p>
            <a:pPr marL="0" indent="0">
              <a:buNone/>
            </a:pPr>
            <a:r>
              <a:rPr lang="en-US" sz="3600" dirty="0">
                <a:latin typeface="+mj-lt"/>
              </a:rPr>
              <a:t>Preparing for </a:t>
            </a:r>
            <a:r>
              <a:rPr lang="en-US" sz="3600" dirty="0" smtClean="0">
                <a:latin typeface="+mj-lt"/>
              </a:rPr>
              <a:t>Release of 2020 </a:t>
            </a:r>
            <a:r>
              <a:rPr lang="en-US" sz="3600" dirty="0">
                <a:latin typeface="+mj-lt"/>
              </a:rPr>
              <a:t>Census Data</a:t>
            </a:r>
            <a:endParaRPr lang="en-US" sz="3600" dirty="0">
              <a:solidFill>
                <a:schemeClr val="tx2">
                  <a:lumMod val="75000"/>
                </a:schemeClr>
              </a:solidFill>
              <a:latin typeface="+mj-lt"/>
            </a:endParaRPr>
          </a:p>
        </p:txBody>
      </p:sp>
    </p:spTree>
    <p:extLst>
      <p:ext uri="{BB962C8B-B14F-4D97-AF65-F5344CB8AC3E}">
        <p14:creationId xmlns:p14="http://schemas.microsoft.com/office/powerpoint/2010/main" val="1819548043"/>
      </p:ext>
    </p:extLst>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05" y="304356"/>
            <a:ext cx="6449304" cy="857694"/>
          </a:xfrm>
        </p:spPr>
        <p:txBody>
          <a:bodyPr>
            <a:normAutofit fontScale="90000"/>
          </a:bodyPr>
          <a:lstStyle/>
          <a:p>
            <a:r>
              <a:rPr lang="en-US" dirty="0"/>
              <a:t>Preparing for 2020 Census Data</a:t>
            </a:r>
          </a:p>
        </p:txBody>
      </p:sp>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23</a:t>
            </a:fld>
            <a:endParaRPr lang="en-US"/>
          </a:p>
        </p:txBody>
      </p:sp>
      <p:sp>
        <p:nvSpPr>
          <p:cNvPr id="4" name="Content Placeholder 3"/>
          <p:cNvSpPr>
            <a:spLocks noGrp="1"/>
          </p:cNvSpPr>
          <p:nvPr>
            <p:ph sz="quarter" idx="1"/>
          </p:nvPr>
        </p:nvSpPr>
        <p:spPr>
          <a:xfrm>
            <a:off x="330076" y="1374776"/>
            <a:ext cx="5636384" cy="4774002"/>
          </a:xfrm>
        </p:spPr>
        <p:txBody>
          <a:bodyPr vert="horz" lIns="91440" tIns="45720" rIns="91440" bIns="45720" anchor="t">
            <a:normAutofit/>
          </a:bodyPr>
          <a:lstStyle/>
          <a:p>
            <a:r>
              <a:rPr lang="en-US" dirty="0"/>
              <a:t>No boundary changes</a:t>
            </a:r>
            <a:br>
              <a:rPr lang="en-US" dirty="0"/>
            </a:br>
            <a:endParaRPr lang="en-US" dirty="0"/>
          </a:p>
          <a:p>
            <a:r>
              <a:rPr lang="en-US" dirty="0"/>
              <a:t>Process for engaging neighborhoods for potential name changes </a:t>
            </a:r>
          </a:p>
          <a:p>
            <a:pPr marL="0" indent="0">
              <a:buNone/>
            </a:pPr>
            <a:endParaRPr lang="en-US" dirty="0"/>
          </a:p>
          <a:p>
            <a:pPr lvl="1"/>
            <a:r>
              <a:rPr lang="en-US" dirty="0" smtClean="0"/>
              <a:t>Survey during Baltimore </a:t>
            </a:r>
            <a:r>
              <a:rPr lang="en-US" dirty="0"/>
              <a:t>Data Week</a:t>
            </a:r>
          </a:p>
          <a:p>
            <a:pPr lvl="1"/>
            <a:r>
              <a:rPr lang="en-US" dirty="0"/>
              <a:t>Work with City Council persons (Fall)</a:t>
            </a:r>
          </a:p>
          <a:p>
            <a:pPr lvl="1"/>
            <a:r>
              <a:rPr lang="en-US" dirty="0"/>
              <a:t>Reach out to impacted community leaders</a:t>
            </a:r>
          </a:p>
          <a:p>
            <a:pPr lvl="1"/>
            <a:endParaRPr lang="en-US" dirty="0"/>
          </a:p>
        </p:txBody>
      </p:sp>
      <p:pic>
        <p:nvPicPr>
          <p:cNvPr id="5" name="Picture 5" descr="Map&#10;&#10;Description automatically generated">
            <a:extLst>
              <a:ext uri="{FF2B5EF4-FFF2-40B4-BE49-F238E27FC236}">
                <a16:creationId xmlns:a16="http://schemas.microsoft.com/office/drawing/2014/main" id="{2EA96BCE-1D20-4A53-9696-E67A68DF214A}"/>
              </a:ext>
            </a:extLst>
          </p:cNvPr>
          <p:cNvPicPr>
            <a:picLocks noChangeAspect="1"/>
          </p:cNvPicPr>
          <p:nvPr/>
        </p:nvPicPr>
        <p:blipFill>
          <a:blip r:embed="rId2"/>
          <a:stretch>
            <a:fillRect/>
          </a:stretch>
        </p:blipFill>
        <p:spPr>
          <a:xfrm>
            <a:off x="6775809" y="144725"/>
            <a:ext cx="5218501" cy="6443945"/>
          </a:xfrm>
          <a:prstGeom prst="rect">
            <a:avLst/>
          </a:prstGeom>
        </p:spPr>
      </p:pic>
    </p:spTree>
    <p:extLst>
      <p:ext uri="{BB962C8B-B14F-4D97-AF65-F5344CB8AC3E}">
        <p14:creationId xmlns:p14="http://schemas.microsoft.com/office/powerpoint/2010/main" val="903875589"/>
      </p:ext>
    </p:extLst>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0363200" cy="762000"/>
          </a:xfrm>
        </p:spPr>
        <p:txBody>
          <a:bodyPr/>
          <a:lstStyle/>
          <a:p>
            <a:r>
              <a:rPr lang="en-US" dirty="0"/>
              <a:t>Virtual (</a:t>
            </a:r>
            <a:r>
              <a:rPr lang="en-US" dirty="0" smtClean="0"/>
              <a:t>Hybrid) </a:t>
            </a:r>
            <a:r>
              <a:rPr lang="en-US" dirty="0"/>
              <a:t>Baltimore Data Week 2021</a:t>
            </a:r>
          </a:p>
        </p:txBody>
      </p:sp>
      <p:graphicFrame>
        <p:nvGraphicFramePr>
          <p:cNvPr id="7" name="Content Placeholder 6"/>
          <p:cNvGraphicFramePr>
            <a:graphicFrameLocks noGrp="1"/>
          </p:cNvGraphicFramePr>
          <p:nvPr>
            <p:ph sz="quarter" idx="1"/>
            <p:extLst>
              <p:ext uri="{D42A27DB-BD31-4B8C-83A1-F6EECF244321}">
                <p14:modId xmlns:p14="http://schemas.microsoft.com/office/powerpoint/2010/main" val="708292610"/>
              </p:ext>
            </p:extLst>
          </p:nvPr>
        </p:nvGraphicFramePr>
        <p:xfrm>
          <a:off x="477078" y="1302026"/>
          <a:ext cx="7792280" cy="4964876"/>
        </p:xfrm>
        <a:graphic>
          <a:graphicData uri="http://schemas.openxmlformats.org/drawingml/2006/table">
            <a:tbl>
              <a:tblPr firstRow="1" bandRow="1">
                <a:tableStyleId>{5C22544A-7EE6-4342-B048-85BDC9FD1C3A}</a:tableStyleId>
              </a:tblPr>
              <a:tblGrid>
                <a:gridCol w="1558456">
                  <a:extLst>
                    <a:ext uri="{9D8B030D-6E8A-4147-A177-3AD203B41FA5}">
                      <a16:colId xmlns:a16="http://schemas.microsoft.com/office/drawing/2014/main" val="1275273106"/>
                    </a:ext>
                  </a:extLst>
                </a:gridCol>
                <a:gridCol w="1558456">
                  <a:extLst>
                    <a:ext uri="{9D8B030D-6E8A-4147-A177-3AD203B41FA5}">
                      <a16:colId xmlns:a16="http://schemas.microsoft.com/office/drawing/2014/main" val="193895386"/>
                    </a:ext>
                  </a:extLst>
                </a:gridCol>
                <a:gridCol w="1759888">
                  <a:extLst>
                    <a:ext uri="{9D8B030D-6E8A-4147-A177-3AD203B41FA5}">
                      <a16:colId xmlns:a16="http://schemas.microsoft.com/office/drawing/2014/main" val="2540368460"/>
                    </a:ext>
                  </a:extLst>
                </a:gridCol>
                <a:gridCol w="1497496">
                  <a:extLst>
                    <a:ext uri="{9D8B030D-6E8A-4147-A177-3AD203B41FA5}">
                      <a16:colId xmlns:a16="http://schemas.microsoft.com/office/drawing/2014/main" val="1310866135"/>
                    </a:ext>
                  </a:extLst>
                </a:gridCol>
                <a:gridCol w="1417984">
                  <a:extLst>
                    <a:ext uri="{9D8B030D-6E8A-4147-A177-3AD203B41FA5}">
                      <a16:colId xmlns:a16="http://schemas.microsoft.com/office/drawing/2014/main" val="2865469380"/>
                    </a:ext>
                  </a:extLst>
                </a:gridCol>
              </a:tblGrid>
              <a:tr h="636716">
                <a:tc>
                  <a:txBody>
                    <a:bodyPr/>
                    <a:lstStyle/>
                    <a:p>
                      <a:pPr algn="ctr"/>
                      <a:r>
                        <a:rPr lang="en-US" sz="2000" dirty="0" smtClean="0"/>
                        <a:t>July 19</a:t>
                      </a:r>
                      <a:endParaRPr lang="en-US" sz="2000" dirty="0"/>
                    </a:p>
                  </a:txBody>
                  <a:tcPr/>
                </a:tc>
                <a:tc>
                  <a:txBody>
                    <a:bodyPr/>
                    <a:lstStyle/>
                    <a:p>
                      <a:pPr algn="ctr"/>
                      <a:r>
                        <a:rPr lang="en-US" sz="2000" dirty="0" smtClean="0"/>
                        <a:t>July 20</a:t>
                      </a:r>
                      <a:endParaRPr lang="en-US" sz="2000" dirty="0"/>
                    </a:p>
                  </a:txBody>
                  <a:tcPr/>
                </a:tc>
                <a:tc>
                  <a:txBody>
                    <a:bodyPr/>
                    <a:lstStyle/>
                    <a:p>
                      <a:pPr algn="ctr"/>
                      <a:r>
                        <a:rPr lang="en-US" sz="2000" dirty="0" smtClean="0"/>
                        <a:t>July 21</a:t>
                      </a:r>
                      <a:endParaRPr lang="en-US" sz="2000" dirty="0"/>
                    </a:p>
                  </a:txBody>
                  <a:tcPr/>
                </a:tc>
                <a:tc>
                  <a:txBody>
                    <a:bodyPr/>
                    <a:lstStyle/>
                    <a:p>
                      <a:pPr algn="ctr"/>
                      <a:r>
                        <a:rPr lang="en-US" sz="2000" dirty="0" smtClean="0"/>
                        <a:t>July 22</a:t>
                      </a:r>
                      <a:endParaRPr lang="en-US" sz="2000" dirty="0"/>
                    </a:p>
                  </a:txBody>
                  <a:tcPr/>
                </a:tc>
                <a:tc>
                  <a:txBody>
                    <a:bodyPr/>
                    <a:lstStyle/>
                    <a:p>
                      <a:pPr algn="ctr"/>
                      <a:r>
                        <a:rPr lang="en-US" sz="2000" dirty="0" smtClean="0"/>
                        <a:t>July</a:t>
                      </a:r>
                      <a:r>
                        <a:rPr lang="en-US" sz="2000" baseline="0" dirty="0" smtClean="0"/>
                        <a:t> 23</a:t>
                      </a:r>
                      <a:endParaRPr lang="en-US" sz="2000" dirty="0"/>
                    </a:p>
                  </a:txBody>
                  <a:tcPr/>
                </a:tc>
                <a:extLst>
                  <a:ext uri="{0D108BD9-81ED-4DB2-BD59-A6C34878D82A}">
                    <a16:rowId xmlns:a16="http://schemas.microsoft.com/office/drawing/2014/main" val="2475854231"/>
                  </a:ext>
                </a:extLst>
              </a:tr>
              <a:tr h="979655">
                <a:tc>
                  <a:txBody>
                    <a:bodyPr/>
                    <a:lstStyle/>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10:00-11:00AM: Workshop: Using Census and Business Data</a:t>
                      </a:r>
                    </a:p>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11:30AM-12:45PM: Preparing</a:t>
                      </a:r>
                      <a:r>
                        <a:rPr lang="en-US" sz="1400" b="0" i="0" baseline="0" dirty="0" smtClean="0"/>
                        <a:t> for Affordable </a:t>
                      </a:r>
                      <a:r>
                        <a:rPr lang="en-US" sz="1400" b="0" i="0" dirty="0" smtClean="0"/>
                        <a:t>Housing in Maryland</a:t>
                      </a:r>
                    </a:p>
                    <a:p>
                      <a:endParaRPr lang="en-US" sz="1400" b="0" i="0" dirty="0"/>
                    </a:p>
                  </a:txBody>
                  <a:tcPr/>
                </a:tc>
                <a:tc>
                  <a:txBody>
                    <a:bodyPr/>
                    <a:lstStyle/>
                    <a:p>
                      <a:endParaRPr lang="en-US" sz="1400" b="0" i="0"/>
                    </a:p>
                  </a:txBody>
                  <a:tcPr/>
                </a:tc>
                <a:tc>
                  <a:txBody>
                    <a:bodyPr/>
                    <a:lstStyle/>
                    <a:p>
                      <a:endParaRPr lang="en-US" sz="1400"/>
                    </a:p>
                  </a:txBody>
                  <a:tcPr/>
                </a:tc>
                <a:extLst>
                  <a:ext uri="{0D108BD9-81ED-4DB2-BD59-A6C34878D82A}">
                    <a16:rowId xmlns:a16="http://schemas.microsoft.com/office/drawing/2014/main" val="2376559996"/>
                  </a:ext>
                </a:extLst>
              </a:tr>
              <a:tr h="1157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2:00-3:00PM: State of Baltimore’s Neighborhoods: Introduction to Vital Signs 19 </a:t>
                      </a:r>
                    </a:p>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2:00-3:15PM: Using Data to Understand the Entrepreneurial Landscape </a:t>
                      </a:r>
                    </a:p>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2:00-3:00PM: Using BNIA APIs to Visualize Baltimore’s ‘Black Butterfly’</a:t>
                      </a:r>
                    </a:p>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12:00-2:45PM: Baltimore City Open Data: A New Administration (HYBRID session)</a:t>
                      </a:r>
                      <a:br>
                        <a:rPr lang="en-US" sz="1400" b="0" i="0" dirty="0" smtClean="0"/>
                      </a:br>
                      <a:endParaRPr lang="en-US" sz="1400" b="0" i="0" dirty="0" smtClean="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2:00-4:00PM: Data for Youth Opportunities (HYBRID session) </a:t>
                      </a:r>
                    </a:p>
                    <a:p>
                      <a:endParaRPr lang="en-US" sz="1400" dirty="0"/>
                    </a:p>
                  </a:txBody>
                  <a:tcPr/>
                </a:tc>
                <a:extLst>
                  <a:ext uri="{0D108BD9-81ED-4DB2-BD59-A6C34878D82A}">
                    <a16:rowId xmlns:a16="http://schemas.microsoft.com/office/drawing/2014/main" val="288322337"/>
                  </a:ext>
                </a:extLst>
              </a:tr>
              <a:tr h="11577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4:00-5:15PM: Baltimore Data About COVID-19</a:t>
                      </a:r>
                      <a:br>
                        <a:rPr lang="en-US" sz="1400" b="0" i="0" dirty="0" smtClean="0"/>
                      </a:br>
                      <a:endParaRPr lang="en-US" sz="1400" b="0" i="0" dirty="0" smtClean="0"/>
                    </a:p>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4:00-6:00PM: Workshop on Building a Community Greening Dataset for Public Health Research </a:t>
                      </a:r>
                    </a:p>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4:00-5:00PM: Community Needs Assessment for Hospitals  </a:t>
                      </a:r>
                    </a:p>
                    <a:p>
                      <a:endParaRPr lang="en-US" sz="1400" b="0"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dirty="0" smtClean="0"/>
                        <a:t>5:00-6:00PM: Ignite Session: Catching up with the Baltimore Data Science Corps Fellows </a:t>
                      </a:r>
                    </a:p>
                    <a:p>
                      <a:endParaRPr lang="en-US" sz="1400" b="0" i="0" dirty="0"/>
                    </a:p>
                  </a:txBody>
                  <a:tcPr/>
                </a:tc>
                <a:tc>
                  <a:txBody>
                    <a:bodyPr/>
                    <a:lstStyle/>
                    <a:p>
                      <a:endParaRPr lang="en-US" sz="1400" dirty="0"/>
                    </a:p>
                  </a:txBody>
                  <a:tcPr/>
                </a:tc>
                <a:extLst>
                  <a:ext uri="{0D108BD9-81ED-4DB2-BD59-A6C34878D82A}">
                    <a16:rowId xmlns:a16="http://schemas.microsoft.com/office/drawing/2014/main" val="127947146"/>
                  </a:ext>
                </a:extLst>
              </a:tr>
            </a:tbl>
          </a:graphicData>
        </a:graphic>
      </p:graphicFrame>
    </p:spTree>
    <p:extLst>
      <p:ext uri="{BB962C8B-B14F-4D97-AF65-F5344CB8AC3E}">
        <p14:creationId xmlns:p14="http://schemas.microsoft.com/office/powerpoint/2010/main" val="1588407764"/>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8889" y="228600"/>
            <a:ext cx="7772400" cy="1143000"/>
          </a:xfrm>
        </p:spPr>
        <p:txBody>
          <a:bodyPr lIns="91440" tIns="45720" rIns="91440" bIns="91440" anchor="b" anchorCtr="0">
            <a:normAutofit fontScale="90000"/>
          </a:bodyPr>
          <a:lstStyle/>
          <a:p>
            <a:r>
              <a:rPr lang="en-US"/>
              <a:t>What's New? </a:t>
            </a:r>
            <a:r>
              <a:rPr lang="en-US" dirty="0"/>
              <a:t/>
            </a:r>
            <a:br>
              <a:rPr lang="en-US" dirty="0"/>
            </a:br>
            <a:r>
              <a:rPr lang="en-US" i="1"/>
              <a:t>Vital Signs</a:t>
            </a:r>
            <a:r>
              <a:rPr lang="en-US"/>
              <a:t> is on Open Baltimore!</a:t>
            </a:r>
          </a:p>
        </p:txBody>
      </p:sp>
      <p:sp>
        <p:nvSpPr>
          <p:cNvPr id="3" name="Slide Number Placeholder 2"/>
          <p:cNvSpPr>
            <a:spLocks noGrp="1"/>
          </p:cNvSpPr>
          <p:nvPr>
            <p:ph type="sldNum" sz="quarter" idx="12"/>
          </p:nvPr>
        </p:nvSpPr>
        <p:spPr/>
        <p:txBody>
          <a:bodyPr/>
          <a:lstStyle/>
          <a:p>
            <a:pPr>
              <a:defRPr/>
            </a:pPr>
            <a:fld id="{C6476FBB-C7B5-45DF-B490-C9546D8DAB9A}" type="slidenum">
              <a:rPr lang="en-US" smtClean="0"/>
              <a:pPr>
                <a:defRPr/>
              </a:pPr>
              <a:t>25</a:t>
            </a:fld>
            <a:endParaRPr lang="en-US"/>
          </a:p>
        </p:txBody>
      </p:sp>
      <p:sp>
        <p:nvSpPr>
          <p:cNvPr id="5" name="Rectangle 4"/>
          <p:cNvSpPr/>
          <p:nvPr/>
        </p:nvSpPr>
        <p:spPr>
          <a:xfrm>
            <a:off x="3843821" y="6213169"/>
            <a:ext cx="5105400" cy="400110"/>
          </a:xfrm>
          <a:prstGeom prst="rect">
            <a:avLst/>
          </a:prstGeom>
        </p:spPr>
        <p:txBody>
          <a:bodyPr wrap="square" lIns="91440" tIns="45720" rIns="91440" bIns="45720" anchor="t">
            <a:spAutoFit/>
          </a:bodyPr>
          <a:lstStyle/>
          <a:p>
            <a:r>
              <a:rPr lang="en-US" sz="2000" dirty="0">
                <a:latin typeface="Times New Roman"/>
                <a:cs typeface="Times New Roman"/>
                <a:hlinkClick r:id="rId2"/>
              </a:rPr>
              <a:t>https://data.baltimorecity.gov/search</a:t>
            </a:r>
            <a:r>
              <a:rPr lang="en-US" sz="2000" dirty="0">
                <a:latin typeface="Times New Roman"/>
                <a:cs typeface="Times New Roman"/>
              </a:rPr>
              <a:t> </a:t>
            </a:r>
            <a:endParaRPr lang="en-US" sz="2000"/>
          </a:p>
        </p:txBody>
      </p:sp>
      <p:pic>
        <p:nvPicPr>
          <p:cNvPr id="6" name="Picture 6" descr="Graphical user interface, text, application, email&#10;&#10;Description automatically generated">
            <a:extLst>
              <a:ext uri="{FF2B5EF4-FFF2-40B4-BE49-F238E27FC236}">
                <a16:creationId xmlns:a16="http://schemas.microsoft.com/office/drawing/2014/main" id="{36174449-D16B-4478-BE47-382C8CD0E4AE}"/>
              </a:ext>
            </a:extLst>
          </p:cNvPr>
          <p:cNvPicPr>
            <a:picLocks noChangeAspect="1"/>
          </p:cNvPicPr>
          <p:nvPr/>
        </p:nvPicPr>
        <p:blipFill>
          <a:blip r:embed="rId3"/>
          <a:stretch>
            <a:fillRect/>
          </a:stretch>
        </p:blipFill>
        <p:spPr>
          <a:xfrm>
            <a:off x="2230582" y="1467301"/>
            <a:ext cx="7828632" cy="4436831"/>
          </a:xfrm>
          <a:prstGeom prst="rect">
            <a:avLst/>
          </a:prstGeom>
        </p:spPr>
      </p:pic>
      <p:sp>
        <p:nvSpPr>
          <p:cNvPr id="4" name="Oval 3">
            <a:extLst>
              <a:ext uri="{FF2B5EF4-FFF2-40B4-BE49-F238E27FC236}">
                <a16:creationId xmlns:a16="http://schemas.microsoft.com/office/drawing/2014/main" id="{9B33BF65-5C25-024B-9B18-5A284DC8B8F0}"/>
              </a:ext>
            </a:extLst>
          </p:cNvPr>
          <p:cNvSpPr/>
          <p:nvPr/>
        </p:nvSpPr>
        <p:spPr>
          <a:xfrm>
            <a:off x="8458200" y="4648200"/>
            <a:ext cx="304800" cy="228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35253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165229" y="1752600"/>
            <a:ext cx="6248400" cy="838200"/>
          </a:xfrm>
        </p:spPr>
        <p:txBody>
          <a:bodyPr>
            <a:noAutofit/>
          </a:bodyPr>
          <a:lstStyle/>
          <a:p>
            <a:pPr algn="r">
              <a:spcBef>
                <a:spcPts val="0"/>
              </a:spcBef>
            </a:pPr>
            <a:r>
              <a:rPr lang="en-US">
                <a:solidFill>
                  <a:schemeClr val="accent6">
                    <a:lumMod val="75000"/>
                  </a:schemeClr>
                </a:solidFill>
                <a:latin typeface="Rockwell Extra Bold" panose="02060903040505020403" pitchFamily="18" charset="0"/>
              </a:rPr>
              <a:t>Questions?</a:t>
            </a:r>
          </a:p>
        </p:txBody>
      </p:sp>
      <p:sp>
        <p:nvSpPr>
          <p:cNvPr id="3075" name="Rectangle 3"/>
          <p:cNvSpPr>
            <a:spLocks noGrp="1" noChangeArrowheads="1"/>
          </p:cNvSpPr>
          <p:nvPr>
            <p:ph type="subTitle" idx="1"/>
          </p:nvPr>
        </p:nvSpPr>
        <p:spPr>
          <a:xfrm>
            <a:off x="653022" y="5410200"/>
            <a:ext cx="4374160" cy="1371601"/>
          </a:xfrm>
        </p:spPr>
        <p:txBody>
          <a:bodyPr lIns="91440" tIns="45720" rIns="91440" bIns="45720" anchor="t">
            <a:normAutofit/>
          </a:bodyPr>
          <a:lstStyle/>
          <a:p>
            <a:pPr marL="0" lvl="2" algn="l">
              <a:spcBef>
                <a:spcPts val="600"/>
              </a:spcBef>
              <a:buClr>
                <a:schemeClr val="accent1"/>
              </a:buClr>
              <a:buSzPct val="70000"/>
            </a:pPr>
            <a:r>
              <a:rPr lang="en-US">
                <a:solidFill>
                  <a:srgbClr val="3477AE"/>
                </a:solidFill>
                <a:latin typeface="Tahoma"/>
                <a:ea typeface="Tahoma"/>
                <a:cs typeface="Tahoma"/>
              </a:rPr>
              <a:t>#VitalSigns19/20</a:t>
            </a:r>
            <a:endParaRPr lang="en-US">
              <a:solidFill>
                <a:srgbClr val="3477AE"/>
              </a:solidFill>
              <a:latin typeface="Tahoma" panose="020B0604030504040204" pitchFamily="34" charset="0"/>
              <a:ea typeface="Tahoma" panose="020B0604030504040204" pitchFamily="34" charset="0"/>
              <a:cs typeface="Tahoma" panose="020B0604030504040204" pitchFamily="34" charset="0"/>
            </a:endParaRPr>
          </a:p>
          <a:p>
            <a:pPr marL="0" lvl="2" algn="l">
              <a:spcBef>
                <a:spcPts val="600"/>
              </a:spcBef>
              <a:buClr>
                <a:schemeClr val="accent1"/>
              </a:buClr>
              <a:buSzPct val="70000"/>
            </a:pPr>
            <a:r>
              <a:rPr lang="en-US" dirty="0">
                <a:solidFill>
                  <a:srgbClr val="3477AE"/>
                </a:solidFill>
                <a:latin typeface="Tahoma"/>
                <a:ea typeface="Tahoma"/>
                <a:cs typeface="Tahoma"/>
              </a:rPr>
              <a:t>@</a:t>
            </a:r>
            <a:r>
              <a:rPr lang="en-US" dirty="0" err="1">
                <a:solidFill>
                  <a:srgbClr val="3477AE"/>
                </a:solidFill>
                <a:latin typeface="Tahoma"/>
                <a:ea typeface="Tahoma"/>
                <a:cs typeface="Tahoma"/>
              </a:rPr>
              <a:t>bniajfi</a:t>
            </a:r>
            <a:endParaRPr lang="en-US" dirty="0">
              <a:solidFill>
                <a:srgbClr val="3477AE"/>
              </a:solidFill>
              <a:latin typeface="Tahoma"/>
              <a:ea typeface="Tahoma"/>
              <a:cs typeface="Tahoma"/>
            </a:endParaRPr>
          </a:p>
          <a:p>
            <a:pPr marL="0" lvl="2" algn="l">
              <a:spcBef>
                <a:spcPts val="600"/>
              </a:spcBef>
              <a:buClr>
                <a:schemeClr val="accent1"/>
              </a:buClr>
              <a:buSzPct val="70000"/>
            </a:pPr>
            <a:r>
              <a:rPr lang="en-US" dirty="0" err="1">
                <a:solidFill>
                  <a:srgbClr val="3477AE"/>
                </a:solidFill>
                <a:latin typeface="Tahoma"/>
                <a:ea typeface="Tahoma"/>
                <a:cs typeface="Tahoma"/>
              </a:rPr>
              <a:t>www.bniajfi.org</a:t>
            </a:r>
            <a:endParaRPr lang="en-US" dirty="0">
              <a:solidFill>
                <a:srgbClr val="3477AE"/>
              </a:solidFill>
              <a:latin typeface="Tahoma"/>
              <a:ea typeface="Tahoma"/>
              <a:cs typeface="Tahoma"/>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022" y="1295400"/>
            <a:ext cx="3512207" cy="3429000"/>
          </a:xfrm>
          <a:prstGeom prst="rect">
            <a:avLst/>
          </a:prstGeom>
        </p:spPr>
      </p:pic>
      <p:pic>
        <p:nvPicPr>
          <p:cNvPr id="2" name="Picture 1" descr="Text&#10;&#10;Description automatically generated">
            <a:extLst>
              <a:ext uri="{FF2B5EF4-FFF2-40B4-BE49-F238E27FC236}">
                <a16:creationId xmlns:a16="http://schemas.microsoft.com/office/drawing/2014/main" id="{23E6BDC3-CCB1-4CC9-A101-35E4821FDAAA}"/>
              </a:ext>
            </a:extLst>
          </p:cNvPr>
          <p:cNvPicPr>
            <a:picLocks noChangeAspect="1"/>
          </p:cNvPicPr>
          <p:nvPr/>
        </p:nvPicPr>
        <p:blipFill rotWithShape="1">
          <a:blip r:embed="rId3"/>
          <a:srcRect l="8333" t="52963" r="72500" b="36667"/>
          <a:stretch/>
        </p:blipFill>
        <p:spPr>
          <a:xfrm>
            <a:off x="9106619" y="5824110"/>
            <a:ext cx="2800349" cy="852280"/>
          </a:xfrm>
          <a:prstGeom prst="rect">
            <a:avLst/>
          </a:prstGeom>
        </p:spPr>
      </p:pic>
    </p:spTree>
    <p:extLst>
      <p:ext uri="{BB962C8B-B14F-4D97-AF65-F5344CB8AC3E}">
        <p14:creationId xmlns:p14="http://schemas.microsoft.com/office/powerpoint/2010/main" val="84180240"/>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ctr" anchorCtr="0" compatLnSpc="1">
            <a:prstTxWarp prst="textNoShape">
              <a:avLst/>
            </a:prstTxWarp>
            <a:no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51B717-0565-4DE4-A63C-032CF910C7D3}" type="slidenum">
              <a:rPr lang="en-US" sz="1400">
                <a:solidFill>
                  <a:srgbClr val="FFFFFF"/>
                </a:solidFill>
              </a:rPr>
              <a:pPr eaLnBrk="1" hangingPunct="1"/>
              <a:t>3</a:t>
            </a:fld>
            <a:endParaRPr lang="en-US" sz="1400" dirty="0">
              <a:solidFill>
                <a:srgbClr val="FFFFFF"/>
              </a:solidFill>
            </a:endParaRPr>
          </a:p>
        </p:txBody>
      </p:sp>
      <p:sp>
        <p:nvSpPr>
          <p:cNvPr id="8195" name="Rectangle 3"/>
          <p:cNvSpPr>
            <a:spLocks noGrp="1" noChangeArrowheads="1"/>
          </p:cNvSpPr>
          <p:nvPr>
            <p:ph sz="quarter" idx="1"/>
          </p:nvPr>
        </p:nvSpPr>
        <p:spPr>
          <a:xfrm>
            <a:off x="1524000" y="1776761"/>
            <a:ext cx="4100988" cy="808929"/>
          </a:xfrm>
        </p:spPr>
        <p:txBody>
          <a:bodyPr>
            <a:normAutofit fontScale="92500" lnSpcReduction="10000"/>
          </a:bodyPr>
          <a:lstStyle/>
          <a:p>
            <a:pPr marL="640080" lvl="1" indent="-237744">
              <a:buFont typeface="Verdana"/>
              <a:buChar char="◦"/>
              <a:defRPr/>
            </a:pPr>
            <a:endParaRPr lang="en-US" sz="1800" dirty="0">
              <a:latin typeface="Calibri" panose="020F0502020204030204" pitchFamily="34" charset="0"/>
              <a:cs typeface="Calibri" panose="020F0502020204030204" pitchFamily="34" charset="0"/>
            </a:endParaRPr>
          </a:p>
          <a:p>
            <a:pPr marL="402336" lvl="1" indent="0">
              <a:buNone/>
              <a:defRPr/>
            </a:pPr>
            <a:r>
              <a:rPr lang="en-US" sz="1600" dirty="0">
                <a:latin typeface="Century Gothic" panose="020B0502020202020204" pitchFamily="34" charset="0"/>
                <a:cs typeface="Calibri" panose="020F0502020204030204" pitchFamily="34" charset="0"/>
              </a:rPr>
              <a:t>Made possible with generous support from:</a:t>
            </a:r>
          </a:p>
          <a:p>
            <a:pPr marL="640080" lvl="1" indent="-237744">
              <a:buFont typeface="Verdana"/>
              <a:buChar char="◦"/>
              <a:defRPr/>
            </a:pPr>
            <a:endParaRPr lang="en-US"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srcRect l="45318" t="31782" r="27500" b="12222"/>
          <a:stretch/>
        </p:blipFill>
        <p:spPr>
          <a:xfrm>
            <a:off x="2013464" y="2585689"/>
            <a:ext cx="3485292" cy="4038600"/>
          </a:xfrm>
          <a:prstGeom prst="rect">
            <a:avLst/>
          </a:prstGeom>
        </p:spPr>
      </p:pic>
      <p:sp>
        <p:nvSpPr>
          <p:cNvPr id="9" name="Content Placeholder 2"/>
          <p:cNvSpPr txBox="1">
            <a:spLocks/>
          </p:cNvSpPr>
          <p:nvPr/>
        </p:nvSpPr>
        <p:spPr>
          <a:xfrm>
            <a:off x="5904602" y="533401"/>
            <a:ext cx="4382398" cy="6090889"/>
          </a:xfrm>
          <a:prstGeom prst="rect">
            <a:avLst/>
          </a:prstGeom>
        </p:spPr>
        <p:txBody>
          <a:bodyPr vert="horz">
            <a:no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fontAlgn="auto">
              <a:spcAft>
                <a:spcPts val="0"/>
              </a:spcAft>
            </a:pPr>
            <a:r>
              <a:rPr lang="en-US" sz="1800" dirty="0">
                <a:latin typeface="Century Gothic" panose="020B0502020202020204" pitchFamily="34" charset="0"/>
                <a:cs typeface="Calibri" panose="020F0502020204030204" pitchFamily="34" charset="0"/>
              </a:rPr>
              <a:t>Data through 2019</a:t>
            </a:r>
          </a:p>
          <a:p>
            <a:pPr fontAlgn="auto">
              <a:spcAft>
                <a:spcPts val="0"/>
              </a:spcAft>
            </a:pPr>
            <a:r>
              <a:rPr lang="en-US" sz="1800" dirty="0">
                <a:latin typeface="Century Gothic" panose="020B0502020202020204" pitchFamily="34" charset="0"/>
                <a:cs typeface="Calibri" panose="020F0502020204030204" pitchFamily="34" charset="0"/>
              </a:rPr>
              <a:t>Report, Interactive Website and Open Data Portal</a:t>
            </a:r>
          </a:p>
          <a:p>
            <a:pPr fontAlgn="auto">
              <a:spcAft>
                <a:spcPts val="0"/>
              </a:spcAft>
            </a:pPr>
            <a:r>
              <a:rPr lang="en-US" sz="1800" dirty="0">
                <a:latin typeface="Century Gothic" panose="020B0502020202020204" pitchFamily="34" charset="0"/>
                <a:cs typeface="Calibri" panose="020F0502020204030204" pitchFamily="34" charset="0"/>
              </a:rPr>
              <a:t>Over 110 indicators, over 50 sources</a:t>
            </a:r>
          </a:p>
          <a:p>
            <a:pPr marL="0" indent="0" fontAlgn="auto">
              <a:spcAft>
                <a:spcPts val="0"/>
              </a:spcAft>
              <a:buNone/>
            </a:pPr>
            <a:endParaRPr lang="en-US" sz="1800" dirty="0">
              <a:latin typeface="Century Gothic" panose="020B0502020202020204" pitchFamily="34" charset="0"/>
              <a:cs typeface="Calibri" panose="020F0502020204030204" pitchFamily="34" charset="0"/>
            </a:endParaRPr>
          </a:p>
          <a:p>
            <a:pPr fontAlgn="auto">
              <a:spcAft>
                <a:spcPts val="0"/>
              </a:spcAft>
            </a:pPr>
            <a:r>
              <a:rPr lang="en-US" sz="1800" b="1" dirty="0">
                <a:latin typeface="Century Gothic" panose="020B0502020202020204" pitchFamily="34" charset="0"/>
                <a:cs typeface="Calibri" panose="020F0502020204030204" pitchFamily="34" charset="0"/>
              </a:rPr>
              <a:t>Topic areas:</a:t>
            </a: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2000" b="1" i="1" dirty="0">
              <a:latin typeface="Century Gothic" panose="020B0502020202020204" pitchFamily="34" charset="0"/>
              <a:cs typeface="Calibri" panose="020F0502020204030204" pitchFamily="34" charset="0"/>
              <a:hlinkClick r:id="" action="ppaction://noaction"/>
            </a:endParaRPr>
          </a:p>
          <a:p>
            <a:pPr marL="457200" lvl="1" indent="0" fontAlgn="auto">
              <a:spcAft>
                <a:spcPts val="0"/>
              </a:spcAft>
              <a:buNone/>
            </a:pPr>
            <a:endParaRPr lang="en-US" sz="1800" b="1" i="1" dirty="0">
              <a:latin typeface="Century Gothic" panose="020B0502020202020204" pitchFamily="34" charset="0"/>
              <a:cs typeface="Calibri" panose="020F0502020204030204" pitchFamily="34" charset="0"/>
              <a:hlinkClick r:id="rId4"/>
            </a:endParaRPr>
          </a:p>
          <a:p>
            <a:pPr marL="457200" lvl="1" indent="0" fontAlgn="auto">
              <a:spcAft>
                <a:spcPts val="0"/>
              </a:spcAft>
              <a:buNone/>
            </a:pPr>
            <a:r>
              <a:rPr lang="en-US" sz="1800" dirty="0">
                <a:latin typeface="Century Gothic" panose="020B0502020202020204" pitchFamily="34" charset="0"/>
                <a:cs typeface="Calibri" panose="020F0502020204030204" pitchFamily="34" charset="0"/>
                <a:hlinkClick r:id="rId4"/>
              </a:rPr>
              <a:t>www.bniajfi.org/vital_signs</a:t>
            </a:r>
            <a:r>
              <a:rPr lang="en-US" sz="1800" dirty="0">
                <a:latin typeface="Century Gothic" panose="020B0502020202020204" pitchFamily="34" charset="0"/>
                <a:cs typeface="Calibri" panose="020F0502020204030204" pitchFamily="34" charset="0"/>
              </a:rPr>
              <a:t> </a:t>
            </a:r>
          </a:p>
        </p:txBody>
      </p:sp>
      <p:pic>
        <p:nvPicPr>
          <p:cNvPr id="6" name="Picture 5">
            <a:extLst>
              <a:ext uri="{FF2B5EF4-FFF2-40B4-BE49-F238E27FC236}">
                <a16:creationId xmlns:a16="http://schemas.microsoft.com/office/drawing/2014/main" id="{234659A7-876B-450C-88F2-A2D1FECBF915}"/>
              </a:ext>
            </a:extLst>
          </p:cNvPr>
          <p:cNvPicPr>
            <a:picLocks noChangeAspect="1"/>
          </p:cNvPicPr>
          <p:nvPr/>
        </p:nvPicPr>
        <p:blipFill>
          <a:blip r:embed="rId5"/>
          <a:stretch>
            <a:fillRect/>
          </a:stretch>
        </p:blipFill>
        <p:spPr>
          <a:xfrm>
            <a:off x="6116044" y="2857762"/>
            <a:ext cx="3940579" cy="3257891"/>
          </a:xfrm>
          <a:prstGeom prst="rect">
            <a:avLst/>
          </a:prstGeom>
        </p:spPr>
      </p:pic>
      <p:pic>
        <p:nvPicPr>
          <p:cNvPr id="11" name="Picture 10" descr="Text&#10;&#10;Description automatically generated">
            <a:extLst>
              <a:ext uri="{FF2B5EF4-FFF2-40B4-BE49-F238E27FC236}">
                <a16:creationId xmlns:a16="http://schemas.microsoft.com/office/drawing/2014/main" id="{BD27B07D-57F4-4E49-85A9-2FDDCACB99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5183" y="282790"/>
            <a:ext cx="2781854" cy="1725260"/>
          </a:xfrm>
          <a:prstGeom prst="rect">
            <a:avLst/>
          </a:prstGeom>
        </p:spPr>
      </p:pic>
    </p:spTree>
    <p:extLst>
      <p:ext uri="{BB962C8B-B14F-4D97-AF65-F5344CB8AC3E}">
        <p14:creationId xmlns:p14="http://schemas.microsoft.com/office/powerpoint/2010/main" val="3220198525"/>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4</a:t>
            </a:fld>
            <a:endParaRPr lang="en-US"/>
          </a:p>
        </p:txBody>
      </p:sp>
      <p:sp>
        <p:nvSpPr>
          <p:cNvPr id="4" name="Content Placeholder 3"/>
          <p:cNvSpPr>
            <a:spLocks noGrp="1"/>
          </p:cNvSpPr>
          <p:nvPr>
            <p:ph sz="quarter" idx="1"/>
          </p:nvPr>
        </p:nvSpPr>
        <p:spPr>
          <a:xfrm>
            <a:off x="419100" y="2914650"/>
            <a:ext cx="11144249" cy="918372"/>
          </a:xfrm>
        </p:spPr>
        <p:txBody>
          <a:bodyPr vert="horz" lIns="91440" tIns="45720" rIns="91440" bIns="45720" rtlCol="0" anchor="t">
            <a:noAutofit/>
          </a:bodyPr>
          <a:lstStyle/>
          <a:p>
            <a:pPr marL="0" indent="0">
              <a:buNone/>
            </a:pPr>
            <a:r>
              <a:rPr lang="en-US" sz="3600" dirty="0">
                <a:solidFill>
                  <a:schemeClr val="tx2">
                    <a:lumMod val="75000"/>
                  </a:schemeClr>
                </a:solidFill>
                <a:latin typeface="+mj-lt"/>
              </a:rPr>
              <a:t>Telling the Data Story of Baltimore's Neighborhoods</a:t>
            </a:r>
          </a:p>
        </p:txBody>
      </p:sp>
    </p:spTree>
    <p:extLst>
      <p:ext uri="{BB962C8B-B14F-4D97-AF65-F5344CB8AC3E}">
        <p14:creationId xmlns:p14="http://schemas.microsoft.com/office/powerpoint/2010/main" val="131189049"/>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1" y="457200"/>
            <a:ext cx="4904233" cy="982662"/>
          </a:xfrm>
        </p:spPr>
        <p:txBody>
          <a:bodyPr>
            <a:normAutofit fontScale="90000"/>
          </a:bodyPr>
          <a:lstStyle/>
          <a:p>
            <a:pPr fontAlgn="base"/>
            <a:r>
              <a:rPr lang="en-US" dirty="0"/>
              <a:t>Median Household Income</a:t>
            </a:r>
          </a:p>
        </p:txBody>
      </p:sp>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5</a:t>
            </a:fld>
            <a:endParaRPr lang="en-US"/>
          </a:p>
        </p:txBody>
      </p:sp>
      <p:sp>
        <p:nvSpPr>
          <p:cNvPr id="4" name="Content Placeholder 3"/>
          <p:cNvSpPr>
            <a:spLocks noGrp="1"/>
          </p:cNvSpPr>
          <p:nvPr>
            <p:ph sz="quarter" idx="1"/>
          </p:nvPr>
        </p:nvSpPr>
        <p:spPr>
          <a:xfrm>
            <a:off x="804671" y="1617113"/>
            <a:ext cx="4297415" cy="4593187"/>
          </a:xfrm>
        </p:spPr>
        <p:txBody>
          <a:bodyPr>
            <a:normAutofit/>
          </a:bodyPr>
          <a:lstStyle/>
          <a:p>
            <a:pPr>
              <a:lnSpc>
                <a:spcPct val="150000"/>
              </a:lnSpc>
            </a:pPr>
            <a:r>
              <a:rPr lang="en-US" sz="1600" dirty="0">
                <a:latin typeface="Calibri" panose="020F0502020204030204" pitchFamily="34" charset="0"/>
                <a:cs typeface="Calibri" panose="020F0502020204030204" pitchFamily="34" charset="0"/>
              </a:rPr>
              <a:t>Adjusting for inflation the median household income in Baltimore </a:t>
            </a:r>
            <a:r>
              <a:rPr lang="en-US" sz="1600" u="sng" dirty="0">
                <a:latin typeface="Calibri" panose="020F0502020204030204" pitchFamily="34" charset="0"/>
                <a:cs typeface="Calibri" panose="020F0502020204030204" pitchFamily="34" charset="0"/>
              </a:rPr>
              <a:t>increased</a:t>
            </a:r>
            <a:r>
              <a:rPr lang="en-US" sz="1600" dirty="0">
                <a:latin typeface="Calibri" panose="020F0502020204030204" pitchFamily="34" charset="0"/>
                <a:cs typeface="Calibri" panose="020F0502020204030204" pitchFamily="34" charset="0"/>
              </a:rPr>
              <a:t> from $44,258 from 2006-2010 to </a:t>
            </a:r>
            <a:r>
              <a:rPr lang="en-US" sz="1600" u="sng" dirty="0">
                <a:latin typeface="Calibri" panose="020F0502020204030204" pitchFamily="34" charset="0"/>
                <a:cs typeface="Calibri" panose="020F0502020204030204" pitchFamily="34" charset="0"/>
              </a:rPr>
              <a:t>$50,379 </a:t>
            </a:r>
            <a:r>
              <a:rPr lang="en-US" sz="1600" dirty="0">
                <a:latin typeface="Calibri" panose="020F0502020204030204" pitchFamily="34" charset="0"/>
                <a:cs typeface="Calibri" panose="020F0502020204030204" pitchFamily="34" charset="0"/>
              </a:rPr>
              <a:t>from 2015-2019. </a:t>
            </a:r>
          </a:p>
          <a:p>
            <a:pPr>
              <a:lnSpc>
                <a:spcPct val="150000"/>
              </a:lnSpc>
            </a:pPr>
            <a:r>
              <a:rPr lang="en-US" sz="1600" dirty="0">
                <a:latin typeface="Calibri" panose="020F0502020204030204" pitchFamily="34" charset="0"/>
                <a:cs typeface="Calibri" panose="020F0502020204030204" pitchFamily="34" charset="0"/>
              </a:rPr>
              <a:t>The CSAs that experienced the greatest </a:t>
            </a:r>
            <a:r>
              <a:rPr lang="en-US" sz="1600" b="1" dirty="0">
                <a:latin typeface="Calibri" panose="020F0502020204030204" pitchFamily="34" charset="0"/>
                <a:cs typeface="Calibri" panose="020F0502020204030204" pitchFamily="34" charset="0"/>
              </a:rPr>
              <a:t>increases </a:t>
            </a:r>
            <a:r>
              <a:rPr lang="en-US" sz="1600" dirty="0">
                <a:latin typeface="Calibri" panose="020F0502020204030204" pitchFamily="34" charset="0"/>
                <a:cs typeface="Calibri" panose="020F0502020204030204" pitchFamily="34" charset="0"/>
              </a:rPr>
              <a:t>in adjusted median household income between 2006-2010 and 2015-2019 were </a:t>
            </a:r>
            <a:r>
              <a:rPr lang="en-US" sz="1600" u="sng" dirty="0">
                <a:latin typeface="Calibri" panose="020F0502020204030204" pitchFamily="34" charset="0"/>
                <a:cs typeface="Calibri" panose="020F0502020204030204" pitchFamily="34" charset="0"/>
              </a:rPr>
              <a:t>South Baltimore (+$50,928), Canton (+$53,775) and Highlandtown  (+$35,048)</a:t>
            </a:r>
            <a:r>
              <a:rPr lang="en-US" sz="1600" dirty="0">
                <a:latin typeface="Calibri" panose="020F0502020204030204" pitchFamily="34" charset="0"/>
                <a:cs typeface="Calibri" panose="020F0502020204030204" pitchFamily="34" charset="0"/>
              </a:rPr>
              <a:t>. </a:t>
            </a:r>
          </a:p>
        </p:txBody>
      </p:sp>
      <p:pic>
        <p:nvPicPr>
          <p:cNvPr id="7" name="Picture 6" descr="Map&#10;&#10;Description automatically generated">
            <a:extLst>
              <a:ext uri="{FF2B5EF4-FFF2-40B4-BE49-F238E27FC236}">
                <a16:creationId xmlns:a16="http://schemas.microsoft.com/office/drawing/2014/main" id="{5D65229D-E42A-41F2-A149-14633A62DF8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51" t="5555" r="6537" b="4445"/>
          <a:stretch/>
        </p:blipFill>
        <p:spPr>
          <a:xfrm>
            <a:off x="5797296" y="342900"/>
            <a:ext cx="4648200" cy="6172200"/>
          </a:xfrm>
          <a:prstGeom prst="rect">
            <a:avLst/>
          </a:prstGeom>
        </p:spPr>
      </p:pic>
    </p:spTree>
    <p:extLst>
      <p:ext uri="{BB962C8B-B14F-4D97-AF65-F5344CB8AC3E}">
        <p14:creationId xmlns:p14="http://schemas.microsoft.com/office/powerpoint/2010/main" val="197725746"/>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22C4-6BA6-43DC-8D26-3F58F4FDD1D9}"/>
              </a:ext>
            </a:extLst>
          </p:cNvPr>
          <p:cNvSpPr>
            <a:spLocks noGrp="1"/>
          </p:cNvSpPr>
          <p:nvPr>
            <p:ph type="title"/>
          </p:nvPr>
        </p:nvSpPr>
        <p:spPr>
          <a:xfrm>
            <a:off x="499872" y="706069"/>
            <a:ext cx="4134856" cy="892580"/>
          </a:xfrm>
        </p:spPr>
        <p:txBody>
          <a:bodyPr lIns="91440" tIns="45720" rIns="91440" bIns="91440" anchor="b" anchorCtr="0">
            <a:normAutofit/>
          </a:bodyPr>
          <a:lstStyle/>
          <a:p>
            <a:r>
              <a:rPr lang="en-US" dirty="0"/>
              <a:t>Change in </a:t>
            </a:r>
            <a:r>
              <a:rPr lang="en-US" dirty="0" smtClean="0"/>
              <a:t>Income</a:t>
            </a:r>
            <a:endParaRPr lang="en-US" dirty="0"/>
          </a:p>
        </p:txBody>
      </p:sp>
      <p:sp>
        <p:nvSpPr>
          <p:cNvPr id="3" name="Slide Number Placeholder 2">
            <a:extLst>
              <a:ext uri="{FF2B5EF4-FFF2-40B4-BE49-F238E27FC236}">
                <a16:creationId xmlns:a16="http://schemas.microsoft.com/office/drawing/2014/main" id="{A69E1C9C-DDC9-46CF-954A-4F17CCA1F4E2}"/>
              </a:ext>
            </a:extLst>
          </p:cNvPr>
          <p:cNvSpPr>
            <a:spLocks noGrp="1"/>
          </p:cNvSpPr>
          <p:nvPr>
            <p:ph type="sldNum" sz="quarter" idx="12"/>
          </p:nvPr>
        </p:nvSpPr>
        <p:spPr/>
        <p:txBody>
          <a:bodyPr/>
          <a:lstStyle/>
          <a:p>
            <a:pPr>
              <a:defRPr/>
            </a:pPr>
            <a:fld id="{C6476FBB-C7B5-45DF-B490-C9546D8DAB9A}" type="slidenum">
              <a:rPr lang="en-US" smtClean="0"/>
              <a:pPr>
                <a:defRPr/>
              </a:pPr>
              <a:t>6</a:t>
            </a:fld>
            <a:endParaRPr lang="en-US"/>
          </a:p>
        </p:txBody>
      </p:sp>
      <p:pic>
        <p:nvPicPr>
          <p:cNvPr id="5" name="Picture 5" descr="Table&#10;&#10;Description automatically generated">
            <a:extLst>
              <a:ext uri="{FF2B5EF4-FFF2-40B4-BE49-F238E27FC236}">
                <a16:creationId xmlns:a16="http://schemas.microsoft.com/office/drawing/2014/main" id="{16F94123-C3A4-4764-A116-76C289C72FD7}"/>
              </a:ext>
            </a:extLst>
          </p:cNvPr>
          <p:cNvPicPr>
            <a:picLocks noChangeAspect="1"/>
          </p:cNvPicPr>
          <p:nvPr/>
        </p:nvPicPr>
        <p:blipFill>
          <a:blip r:embed="rId2"/>
          <a:stretch>
            <a:fillRect/>
          </a:stretch>
        </p:blipFill>
        <p:spPr>
          <a:xfrm>
            <a:off x="195072" y="2116217"/>
            <a:ext cx="6905980" cy="4576640"/>
          </a:xfrm>
          <a:prstGeom prst="rect">
            <a:avLst/>
          </a:prstGeom>
        </p:spPr>
      </p:pic>
      <p:pic>
        <p:nvPicPr>
          <p:cNvPr id="4" name="Picture 4" descr="Chart, bar chart&#10;&#10;Description automatically generated">
            <a:extLst>
              <a:ext uri="{FF2B5EF4-FFF2-40B4-BE49-F238E27FC236}">
                <a16:creationId xmlns:a16="http://schemas.microsoft.com/office/drawing/2014/main" id="{70BC9955-C57C-431C-8B4A-92CA2DC9E694}"/>
              </a:ext>
            </a:extLst>
          </p:cNvPr>
          <p:cNvPicPr>
            <a:picLocks noChangeAspect="1"/>
          </p:cNvPicPr>
          <p:nvPr/>
        </p:nvPicPr>
        <p:blipFill>
          <a:blip r:embed="rId3"/>
          <a:stretch>
            <a:fillRect/>
          </a:stretch>
        </p:blipFill>
        <p:spPr>
          <a:xfrm>
            <a:off x="6829987" y="248364"/>
            <a:ext cx="4910362" cy="3561636"/>
          </a:xfrm>
          <a:prstGeom prst="rect">
            <a:avLst/>
          </a:prstGeom>
        </p:spPr>
      </p:pic>
    </p:spTree>
    <p:extLst>
      <p:ext uri="{BB962C8B-B14F-4D97-AF65-F5344CB8AC3E}">
        <p14:creationId xmlns:p14="http://schemas.microsoft.com/office/powerpoint/2010/main" val="2902346181"/>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155478"/>
            <a:ext cx="3810000" cy="609600"/>
          </a:xfrm>
        </p:spPr>
        <p:txBody>
          <a:bodyPr>
            <a:normAutofit fontScale="90000"/>
          </a:bodyPr>
          <a:lstStyle/>
          <a:p>
            <a:pPr fontAlgn="base"/>
            <a:r>
              <a:rPr lang="en-US" dirty="0"/>
              <a:t>Race</a:t>
            </a:r>
          </a:p>
        </p:txBody>
      </p:sp>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7</a:t>
            </a:fld>
            <a:endParaRPr lang="en-US"/>
          </a:p>
        </p:txBody>
      </p:sp>
      <p:pic>
        <p:nvPicPr>
          <p:cNvPr id="5" name="Picture 4" descr="Map&#10;&#10;Description automatically generated">
            <a:extLst>
              <a:ext uri="{FF2B5EF4-FFF2-40B4-BE49-F238E27FC236}">
                <a16:creationId xmlns:a16="http://schemas.microsoft.com/office/drawing/2014/main" id="{8EC9E0CA-C46F-4363-9CFD-85CB69CE5AD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867" t="5854" r="4983" b="4145"/>
          <a:stretch/>
        </p:blipFill>
        <p:spPr>
          <a:xfrm>
            <a:off x="1511727" y="144415"/>
            <a:ext cx="4986689" cy="6514867"/>
          </a:xfrm>
          <a:prstGeom prst="rect">
            <a:avLst/>
          </a:prstGeom>
        </p:spPr>
      </p:pic>
      <p:pic>
        <p:nvPicPr>
          <p:cNvPr id="9" name="Picture 8" descr="Map&#10;&#10;Description automatically generated">
            <a:extLst>
              <a:ext uri="{FF2B5EF4-FFF2-40B4-BE49-F238E27FC236}">
                <a16:creationId xmlns:a16="http://schemas.microsoft.com/office/drawing/2014/main" id="{7341BFB3-1AD6-4EDA-A09A-DF51D2B308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5" t="5555" r="5425" b="4445"/>
          <a:stretch/>
        </p:blipFill>
        <p:spPr>
          <a:xfrm>
            <a:off x="6683700" y="144414"/>
            <a:ext cx="4986689" cy="6514868"/>
          </a:xfrm>
          <a:prstGeom prst="rect">
            <a:avLst/>
          </a:prstGeom>
        </p:spPr>
      </p:pic>
    </p:spTree>
    <p:extLst>
      <p:ext uri="{BB962C8B-B14F-4D97-AF65-F5344CB8AC3E}">
        <p14:creationId xmlns:p14="http://schemas.microsoft.com/office/powerpoint/2010/main" val="1779172011"/>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622C4-6BA6-43DC-8D26-3F58F4FDD1D9}"/>
              </a:ext>
            </a:extLst>
          </p:cNvPr>
          <p:cNvSpPr>
            <a:spLocks noGrp="1"/>
          </p:cNvSpPr>
          <p:nvPr>
            <p:ph type="title"/>
          </p:nvPr>
        </p:nvSpPr>
        <p:spPr>
          <a:xfrm>
            <a:off x="499872" y="349195"/>
            <a:ext cx="3633978" cy="946205"/>
          </a:xfrm>
        </p:spPr>
        <p:txBody>
          <a:bodyPr lIns="91440" tIns="45720" rIns="91440" bIns="91440" anchor="b" anchorCtr="0">
            <a:normAutofit/>
          </a:bodyPr>
          <a:lstStyle/>
          <a:p>
            <a:r>
              <a:rPr lang="en-US" dirty="0"/>
              <a:t>Change in Race</a:t>
            </a:r>
          </a:p>
        </p:txBody>
      </p:sp>
      <p:sp>
        <p:nvSpPr>
          <p:cNvPr id="3" name="Slide Number Placeholder 2">
            <a:extLst>
              <a:ext uri="{FF2B5EF4-FFF2-40B4-BE49-F238E27FC236}">
                <a16:creationId xmlns:a16="http://schemas.microsoft.com/office/drawing/2014/main" id="{A69E1C9C-DDC9-46CF-954A-4F17CCA1F4E2}"/>
              </a:ext>
            </a:extLst>
          </p:cNvPr>
          <p:cNvSpPr>
            <a:spLocks noGrp="1"/>
          </p:cNvSpPr>
          <p:nvPr>
            <p:ph type="sldNum" sz="quarter" idx="12"/>
          </p:nvPr>
        </p:nvSpPr>
        <p:spPr/>
        <p:txBody>
          <a:bodyPr/>
          <a:lstStyle/>
          <a:p>
            <a:pPr>
              <a:defRPr/>
            </a:pPr>
            <a:fld id="{C6476FBB-C7B5-45DF-B490-C9546D8DAB9A}" type="slidenum">
              <a:rPr lang="en-US" smtClean="0"/>
              <a:pPr>
                <a:defRPr/>
              </a:pPr>
              <a:t>8</a:t>
            </a:fld>
            <a:endParaRPr lang="en-US"/>
          </a:p>
        </p:txBody>
      </p:sp>
      <p:pic>
        <p:nvPicPr>
          <p:cNvPr id="6" name="Picture 6" descr="Table&#10;&#10;Description automatically generated">
            <a:extLst>
              <a:ext uri="{FF2B5EF4-FFF2-40B4-BE49-F238E27FC236}">
                <a16:creationId xmlns:a16="http://schemas.microsoft.com/office/drawing/2014/main" id="{A4A402B0-C377-4BAE-A1A1-EF1A293C8BD3}"/>
              </a:ext>
            </a:extLst>
          </p:cNvPr>
          <p:cNvPicPr>
            <a:picLocks noChangeAspect="1"/>
          </p:cNvPicPr>
          <p:nvPr/>
        </p:nvPicPr>
        <p:blipFill>
          <a:blip r:embed="rId2"/>
          <a:stretch>
            <a:fillRect/>
          </a:stretch>
        </p:blipFill>
        <p:spPr>
          <a:xfrm>
            <a:off x="0" y="2595862"/>
            <a:ext cx="6724579" cy="4262138"/>
          </a:xfrm>
          <a:prstGeom prst="rect">
            <a:avLst/>
          </a:prstGeom>
        </p:spPr>
      </p:pic>
      <p:pic>
        <p:nvPicPr>
          <p:cNvPr id="7" name="Picture 7" descr="Table&#10;&#10;Description automatically generated">
            <a:extLst>
              <a:ext uri="{FF2B5EF4-FFF2-40B4-BE49-F238E27FC236}">
                <a16:creationId xmlns:a16="http://schemas.microsoft.com/office/drawing/2014/main" id="{64FAD75C-86DA-4B0A-84F3-EEF682971EA3}"/>
              </a:ext>
            </a:extLst>
          </p:cNvPr>
          <p:cNvPicPr>
            <a:picLocks noChangeAspect="1"/>
          </p:cNvPicPr>
          <p:nvPr/>
        </p:nvPicPr>
        <p:blipFill>
          <a:blip r:embed="rId3"/>
          <a:stretch>
            <a:fillRect/>
          </a:stretch>
        </p:blipFill>
        <p:spPr>
          <a:xfrm>
            <a:off x="5880950" y="0"/>
            <a:ext cx="6311050" cy="3986807"/>
          </a:xfrm>
          <a:prstGeom prst="rect">
            <a:avLst/>
          </a:prstGeom>
        </p:spPr>
      </p:pic>
    </p:spTree>
    <p:extLst>
      <p:ext uri="{BB962C8B-B14F-4D97-AF65-F5344CB8AC3E}">
        <p14:creationId xmlns:p14="http://schemas.microsoft.com/office/powerpoint/2010/main" val="1840041105"/>
      </p:ext>
    </p:extLst>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72" y="237565"/>
            <a:ext cx="3810000" cy="609600"/>
          </a:xfrm>
        </p:spPr>
        <p:txBody>
          <a:bodyPr lIns="91440" tIns="45720" rIns="91440" bIns="91440" anchor="b" anchorCtr="0">
            <a:normAutofit fontScale="90000"/>
          </a:bodyPr>
          <a:lstStyle/>
          <a:p>
            <a:pPr fontAlgn="base"/>
            <a:r>
              <a:rPr lang="en-US" dirty="0"/>
              <a:t>Education</a:t>
            </a:r>
          </a:p>
        </p:txBody>
      </p:sp>
      <p:sp>
        <p:nvSpPr>
          <p:cNvPr id="3" name="Slide Number Placeholder 2"/>
          <p:cNvSpPr>
            <a:spLocks noGrp="1"/>
          </p:cNvSpPr>
          <p:nvPr>
            <p:ph type="sldNum" sz="quarter" idx="12"/>
          </p:nvPr>
        </p:nvSpPr>
        <p:spPr/>
        <p:txBody>
          <a:bodyPr/>
          <a:lstStyle/>
          <a:p>
            <a:pPr>
              <a:defRPr/>
            </a:pPr>
            <a:fld id="{B249F4D2-BEC3-49D0-9484-00112C1ACAD1}" type="slidenum">
              <a:rPr lang="en-US" smtClean="0"/>
              <a:pPr>
                <a:defRPr/>
              </a:pPr>
              <a:t>9</a:t>
            </a:fld>
            <a:endParaRPr lang="en-US"/>
          </a:p>
        </p:txBody>
      </p:sp>
      <p:pic>
        <p:nvPicPr>
          <p:cNvPr id="4" name="Picture 4" descr="Map&#10;&#10;Description automatically generated">
            <a:extLst>
              <a:ext uri="{FF2B5EF4-FFF2-40B4-BE49-F238E27FC236}">
                <a16:creationId xmlns:a16="http://schemas.microsoft.com/office/drawing/2014/main" id="{478F8D60-DC71-4AF1-AC4B-D3DB035B55D9}"/>
              </a:ext>
            </a:extLst>
          </p:cNvPr>
          <p:cNvPicPr>
            <a:picLocks noChangeAspect="1"/>
          </p:cNvPicPr>
          <p:nvPr/>
        </p:nvPicPr>
        <p:blipFill rotWithShape="1">
          <a:blip r:embed="rId2"/>
          <a:srcRect l="4965" t="5092" r="5526" b="3622"/>
          <a:stretch/>
        </p:blipFill>
        <p:spPr>
          <a:xfrm>
            <a:off x="1629964" y="847165"/>
            <a:ext cx="4395907" cy="5813804"/>
          </a:xfrm>
          <a:prstGeom prst="rect">
            <a:avLst/>
          </a:prstGeom>
        </p:spPr>
      </p:pic>
      <p:pic>
        <p:nvPicPr>
          <p:cNvPr id="5" name="Picture 5" descr="Table&#10;&#10;Description automatically generated">
            <a:extLst>
              <a:ext uri="{FF2B5EF4-FFF2-40B4-BE49-F238E27FC236}">
                <a16:creationId xmlns:a16="http://schemas.microsoft.com/office/drawing/2014/main" id="{2123DC0B-9E3F-4194-A60F-064203886AFE}"/>
              </a:ext>
            </a:extLst>
          </p:cNvPr>
          <p:cNvPicPr>
            <a:picLocks noChangeAspect="1"/>
          </p:cNvPicPr>
          <p:nvPr/>
        </p:nvPicPr>
        <p:blipFill>
          <a:blip r:embed="rId3"/>
          <a:stretch>
            <a:fillRect/>
          </a:stretch>
        </p:blipFill>
        <p:spPr>
          <a:xfrm>
            <a:off x="6514628" y="405673"/>
            <a:ext cx="5548610" cy="3613877"/>
          </a:xfrm>
          <a:prstGeom prst="rect">
            <a:avLst/>
          </a:prstGeom>
        </p:spPr>
      </p:pic>
    </p:spTree>
    <p:extLst>
      <p:ext uri="{BB962C8B-B14F-4D97-AF65-F5344CB8AC3E}">
        <p14:creationId xmlns:p14="http://schemas.microsoft.com/office/powerpoint/2010/main" val="546730339"/>
      </p:ext>
    </p:extLst>
  </p:cSld>
  <p:clrMapOvr>
    <a:masterClrMapping/>
  </p:clrMapOvr>
  <p:transition>
    <p:fade thruBlk="1"/>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762A93F7F4A384089DB7EC8B0A62CB3" ma:contentTypeVersion="11" ma:contentTypeDescription="Create a new document." ma:contentTypeScope="" ma:versionID="5405c3191a57da3ab755a5f42c25fb25">
  <xsd:schema xmlns:xsd="http://www.w3.org/2001/XMLSchema" xmlns:xs="http://www.w3.org/2001/XMLSchema" xmlns:p="http://schemas.microsoft.com/office/2006/metadata/properties" xmlns:ns2="67c5ffe5-4b88-49d8-9a44-553db6d06049" targetNamespace="http://schemas.microsoft.com/office/2006/metadata/properties" ma:root="true" ma:fieldsID="e20c3a1c1824f4c04b5178282a8031d7" ns2:_="">
    <xsd:import namespace="67c5ffe5-4b88-49d8-9a44-553db6d0604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c5ffe5-4b88-49d8-9a44-553db6d060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063948-AE0F-499D-AB5C-F6FDB54BCB63}"/>
</file>

<file path=customXml/itemProps2.xml><?xml version="1.0" encoding="utf-8"?>
<ds:datastoreItem xmlns:ds="http://schemas.openxmlformats.org/officeDocument/2006/customXml" ds:itemID="{76643C09-C944-47B2-9FD0-68768F2E9D6B}">
  <ds:schemaRefs>
    <ds:schemaRef ds:uri="http://www.w3.org/XML/1998/namespace"/>
    <ds:schemaRef ds:uri="http://schemas.microsoft.com/office/2006/metadata/properties"/>
    <ds:schemaRef ds:uri="http://purl.org/dc/term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172dbc47-0c88-4fcf-9010-96241bdcdaa3"/>
  </ds:schemaRefs>
</ds:datastoreItem>
</file>

<file path=customXml/itemProps3.xml><?xml version="1.0" encoding="utf-8"?>
<ds:datastoreItem xmlns:ds="http://schemas.openxmlformats.org/officeDocument/2006/customXml" ds:itemID="{8F0A7101-46AB-4BA2-9BBB-F44F7CB7992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Equity</Template>
  <TotalTime>134</TotalTime>
  <Words>923</Words>
  <Application>Microsoft Office PowerPoint</Application>
  <PresentationFormat>Widescreen</PresentationFormat>
  <Paragraphs>136</Paragraphs>
  <Slides>26</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Century Gothic</vt:lpstr>
      <vt:lpstr>Franklin Gothic Book</vt:lpstr>
      <vt:lpstr>Perpetua</vt:lpstr>
      <vt:lpstr>Rockwell Extra Bold</vt:lpstr>
      <vt:lpstr>Segoe UI</vt:lpstr>
      <vt:lpstr>Tahoma</vt:lpstr>
      <vt:lpstr>Times New Roman</vt:lpstr>
      <vt:lpstr>Verdana</vt:lpstr>
      <vt:lpstr>Wingdings 2</vt:lpstr>
      <vt:lpstr>Equity</vt:lpstr>
      <vt:lpstr> State of Baltimore’s Neighborhoods: Introduction to Vital Signs 19</vt:lpstr>
      <vt:lpstr>Thank you!</vt:lpstr>
      <vt:lpstr>PowerPoint Presentation</vt:lpstr>
      <vt:lpstr>PowerPoint Presentation</vt:lpstr>
      <vt:lpstr>Median Household Income</vt:lpstr>
      <vt:lpstr>Change in Income</vt:lpstr>
      <vt:lpstr>Race</vt:lpstr>
      <vt:lpstr>Change in Race</vt:lpstr>
      <vt:lpstr>Education</vt:lpstr>
      <vt:lpstr>PowerPoint Presentation</vt:lpstr>
      <vt:lpstr>Digital Equity</vt:lpstr>
      <vt:lpstr>Overall Crime was WAY Down in 2020</vt:lpstr>
      <vt:lpstr>PowerPoint Presentation</vt:lpstr>
      <vt:lpstr>PowerPoint Presentation</vt:lpstr>
      <vt:lpstr>PowerPoint Presentation</vt:lpstr>
      <vt:lpstr>PowerPoint Presentation</vt:lpstr>
      <vt:lpstr>PowerPoint Presentation</vt:lpstr>
      <vt:lpstr>Vacant and Abandoned Properties </vt:lpstr>
      <vt:lpstr>Rehabilitation Permits</vt:lpstr>
      <vt:lpstr>Mortgage Origination or Approval (New!)</vt:lpstr>
      <vt:lpstr>PowerPoint Presentation</vt:lpstr>
      <vt:lpstr>PowerPoint Presentation</vt:lpstr>
      <vt:lpstr>Preparing for 2020 Census Data</vt:lpstr>
      <vt:lpstr>Virtual (Hybrid) Baltimore Data Week 2021</vt:lpstr>
      <vt:lpstr>What's New?  Vital Signs is on Open Baltimore!</vt:lpstr>
      <vt:lpstr>Questions?</vt:lpstr>
    </vt:vector>
  </TitlesOfParts>
  <Company>eclipsed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Little Devil Presentation</dc:title>
  <dc:creator>eclipse</dc:creator>
  <cp:lastModifiedBy>Seema Iyer</cp:lastModifiedBy>
  <cp:revision>31</cp:revision>
  <cp:lastPrinted>2018-06-04T17:10:35Z</cp:lastPrinted>
  <dcterms:created xsi:type="dcterms:W3CDTF">2002-10-29T16:53:47Z</dcterms:created>
  <dcterms:modified xsi:type="dcterms:W3CDTF">2021-07-19T16:11:11Z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0x0101009762A93F7F4A384089DB7EC8B0A62CB3</vt:lpwstr>
  </property>
</Properties>
</file>