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La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LatoLight-boldItalic.fntdata"/><Relationship Id="rId8" Type="http://schemas.openxmlformats.org/officeDocument/2006/relationships/slide" Target="slides/slide3.xml"/><Relationship Id="rId13" Type="http://schemas.openxmlformats.org/officeDocument/2006/relationships/font" Target="fonts/PlayfairDisplay-italic.fntdata"/><Relationship Id="rId18" Type="http://schemas.openxmlformats.org/officeDocument/2006/relationships/font" Target="fonts/Lato-boldItalic.fntdata"/><Relationship Id="rId21" Type="http://schemas.openxmlformats.org/officeDocument/2006/relationships/font" Target="fonts/Montserrat-italic.fntdata"/><Relationship Id="rId3" Type="http://schemas.openxmlformats.org/officeDocument/2006/relationships/presProps" Target="presProps.xml"/><Relationship Id="rId25" Type="http://schemas.openxmlformats.org/officeDocument/2006/relationships/font" Target="fonts/LatoLight-italic.fntdata"/><Relationship Id="rId7" Type="http://schemas.openxmlformats.org/officeDocument/2006/relationships/slide" Target="slides/slide2.xml"/><Relationship Id="rId12" Type="http://schemas.openxmlformats.org/officeDocument/2006/relationships/font" Target="fonts/PlayfairDisplay-bold.fntdata"/><Relationship Id="rId17" Type="http://schemas.openxmlformats.org/officeDocument/2006/relationships/font" Target="fonts/Lato-italic.fntdata"/><Relationship Id="rId20" Type="http://schemas.openxmlformats.org/officeDocument/2006/relationships/font" Target="fonts/Montserrat-bold.fntdata"/><Relationship Id="rId2" Type="http://schemas.openxmlformats.org/officeDocument/2006/relationships/viewProps" Target="viewProps.xml"/><Relationship Id="rId16" Type="http://schemas.openxmlformats.org/officeDocument/2006/relationships/font" Target="fonts/Lato-bold.fntdata"/><Relationship Id="rId29" Type="http://schemas.openxmlformats.org/officeDocument/2006/relationships/customXml" Target="../customXml/item3.xml"/><Relationship Id="rId24" Type="http://schemas.openxmlformats.org/officeDocument/2006/relationships/font" Target="fonts/LatoLight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font" Target="fonts/PlayfairDisplay-regular.fntdata"/><Relationship Id="rId23" Type="http://schemas.openxmlformats.org/officeDocument/2006/relationships/font" Target="fonts/LatoLight-regular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Lato-regular.fntdata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Montserrat-regular.fntdata"/><Relationship Id="rId22" Type="http://schemas.openxmlformats.org/officeDocument/2006/relationships/font" Target="fonts/Montserra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layfairDisplay-boldItalic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669c357e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669c357e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669c357e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669c357e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669c357ef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669c357e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669c357ef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669c357e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nsmaryland.org/interactives/summer-2019/code-red/index.html" TargetMode="External"/><Relationship Id="rId4" Type="http://schemas.openxmlformats.org/officeDocument/2006/relationships/hyperlink" Target="https://cnsmaryland.org/interactives/summer-2019/code-red/index.html" TargetMode="External"/><Relationship Id="rId5" Type="http://schemas.openxmlformats.org/officeDocument/2006/relationships/hyperlink" Target="https://cnsmaryland.org/interactives/summer-2019/code-red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26" y="198938"/>
            <a:ext cx="5305901" cy="31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325" y="2372625"/>
            <a:ext cx="4687770" cy="24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99350" y="3769175"/>
            <a:ext cx="3565200" cy="12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21050" y="3793800"/>
            <a:ext cx="3721800" cy="11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/>
              <a:t>Collaboration between Columbia Journalism Investigations and the Center for Public Integrity, co-published by The Guardian, The Nation, Mother Jones, Grist, and others</a:t>
            </a:r>
            <a:endParaRPr b="1"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6355300" y="4779000"/>
            <a:ext cx="3303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Elisabeth Gawthrop - @egawthrop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671650" y="497125"/>
            <a:ext cx="4803300" cy="3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“H</a:t>
            </a:r>
            <a:r>
              <a:rPr lang="en" sz="2500">
                <a:solidFill>
                  <a:schemeClr val="dk1"/>
                </a:solidFill>
              </a:rPr>
              <a:t>eat is everyone’s problem and no one’s responsibility.” </a:t>
            </a:r>
            <a:r>
              <a:rPr lang="en">
                <a:solidFill>
                  <a:schemeClr val="dk1"/>
                </a:solidFill>
              </a:rPr>
              <a:t>- Liza Kurtz, Arizona State University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So there are opportunities in multiple realms of communities to make heat risk either more or less severe.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Our built environment and other human actions influence our local temperatures. So should heat be regulated?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355300" y="4702800"/>
            <a:ext cx="3303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Elisabeth Gawthrop - @egawthrop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5713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921025" y="1152125"/>
            <a:ext cx="3020700" cy="30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Created this data by going through autopsy records (PDFs).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Data source: Maricopa County Medical Examiner’s Office, with help from the county health department.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905025" y="268950"/>
            <a:ext cx="2911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Linking heat + health through data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355300" y="4702800"/>
            <a:ext cx="3303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Elisabeth Gawthrop - @egawthrop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45641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905025" y="1150925"/>
            <a:ext cx="3020700" cy="19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Challenge of getting data for daily-level health outcomes.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Created this figure by combining data from the City of Phoenix, NOAA’s National Climatic Data Center and the local office of the National Weather Service.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905025" y="268950"/>
            <a:ext cx="2911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Linking heat + health through data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355300" y="4702800"/>
            <a:ext cx="3303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Elisabeth Gawthrop - @egawthrop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data sources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/>
              <a:t>For hyperlocal temperatures - satellite data - see</a:t>
            </a:r>
            <a:r>
              <a:rPr lang="en" sz="1200"/>
              <a:t> </a:t>
            </a: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CODE </a:t>
            </a:r>
            <a:r>
              <a:rPr lang="en" sz="1500" u="sng">
                <a:solidFill>
                  <a:srgbClr val="F2303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RED:</a:t>
            </a: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 Baltimore's Climate Divide</a:t>
            </a:r>
            <a:r>
              <a:rPr lang="en" sz="1200"/>
              <a:t> </a:t>
            </a:r>
            <a:endParaRPr sz="1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State climatologist office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Environmental Public Health Tracking Network - CDC and state level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Health Department Office of Vital Statistics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Centers for Medicare &amp; Medicaid Services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Healthcare Cost and </a:t>
            </a:r>
            <a:r>
              <a:rPr lang="en" sz="1500"/>
              <a:t>Utilization</a:t>
            </a:r>
            <a:r>
              <a:rPr lang="en" sz="1500"/>
              <a:t> Project (not free)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General tip - any time you fill out a form and give it to a government agency, that most likely goes into a database, and you can request that data through a records request.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Understanding the specific role your local agencies play, what they do, can help you understand what data they might have. And it may not always be in the form of a “database”.</a:t>
            </a:r>
            <a:endParaRPr sz="1500"/>
          </a:p>
        </p:txBody>
      </p:sp>
      <p:sp>
        <p:nvSpPr>
          <p:cNvPr id="92" name="Google Shape;92;p17"/>
          <p:cNvSpPr txBox="1"/>
          <p:nvPr/>
        </p:nvSpPr>
        <p:spPr>
          <a:xfrm>
            <a:off x="6355300" y="4702800"/>
            <a:ext cx="33036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Elisabeth Gawthrop - @egawthrop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A93F7F4A384089DB7EC8B0A62CB3" ma:contentTypeVersion="10" ma:contentTypeDescription="Create a new document." ma:contentTypeScope="" ma:versionID="6f8ab3f129fa91ff4f348ecda44ed642">
  <xsd:schema xmlns:xsd="http://www.w3.org/2001/XMLSchema" xmlns:xs="http://www.w3.org/2001/XMLSchema" xmlns:p="http://schemas.microsoft.com/office/2006/metadata/properties" xmlns:ns2="67c5ffe5-4b88-49d8-9a44-553db6d06049" targetNamespace="http://schemas.microsoft.com/office/2006/metadata/properties" ma:root="true" ma:fieldsID="2ad8ef3116edcdaff1ec9400dafd2faa" ns2:_="">
    <xsd:import namespace="67c5ffe5-4b88-49d8-9a44-553db6d06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ffe5-4b88-49d8-9a44-553db6d0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FB819C-CD8B-4AB8-B99D-B5FB92C88D88}"/>
</file>

<file path=customXml/itemProps2.xml><?xml version="1.0" encoding="utf-8"?>
<ds:datastoreItem xmlns:ds="http://schemas.openxmlformats.org/officeDocument/2006/customXml" ds:itemID="{719D20AC-AD68-4EED-B696-4FE87694095E}"/>
</file>

<file path=customXml/itemProps3.xml><?xml version="1.0" encoding="utf-8"?>
<ds:datastoreItem xmlns:ds="http://schemas.openxmlformats.org/officeDocument/2006/customXml" ds:itemID="{D7047C17-6411-4BE7-A033-C1A157C38B9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0x0101009762A93F7F4A384089DB7EC8B0A62CB3</vt:lpwstr>
  </property>
</Properties>
</file>