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4" r:id="rId9"/>
    <p:sldId id="267" r:id="rId10"/>
    <p:sldId id="269" r:id="rId11"/>
    <p:sldId id="270" r:id="rId12"/>
    <p:sldId id="271" r:id="rId13"/>
    <p:sldId id="268" r:id="rId14"/>
    <p:sldId id="272" r:id="rId15"/>
    <p:sldId id="274" r:id="rId16"/>
    <p:sldId id="273" r:id="rId17"/>
    <p:sldId id="278" r:id="rId18"/>
    <p:sldId id="277" r:id="rId19"/>
    <p:sldId id="280" r:id="rId20"/>
    <p:sldId id="279" r:id="rId21"/>
    <p:sldId id="275" r:id="rId22"/>
    <p:sldId id="281" r:id="rId23"/>
    <p:sldId id="282" r:id="rId24"/>
    <p:sldId id="284" r:id="rId25"/>
    <p:sldId id="283" r:id="rId26"/>
    <p:sldId id="287" r:id="rId27"/>
    <p:sldId id="285" r:id="rId28"/>
    <p:sldId id="292" r:id="rId29"/>
    <p:sldId id="286" r:id="rId30"/>
    <p:sldId id="288" r:id="rId31"/>
    <p:sldId id="291" r:id="rId32"/>
    <p:sldId id="290" r:id="rId33"/>
    <p:sldId id="289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215483"/>
    <a:srgbClr val="102840"/>
    <a:srgbClr val="040A10"/>
    <a:srgbClr val="24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D9A90-BDB6-4B4E-98EB-A93A055D1A3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6E60-7A55-4E61-89E3-E293E844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the original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provided for the very first taking of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 passed during the 2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Session of the First Congress in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956B-9EDC-44D5-BE6C-AB7C86847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Data we collect: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Population &amp; Housing Census: 10 years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Economic Census:  5 years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Census of Governments:  5 years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American Community Survey:  Annually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Other Surveys: Varies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Economic Indicators: Varies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6E60-7A55-4E61-89E3-E293E8448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determine the distribution of Congressional seats to states-- mandated by the U.S. Constitution.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used to apportion seats in the U.S. House of Representatives.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used to define legislature districts, school district assignment areas and other important functional areas of government.</a:t>
            </a:r>
          </a:p>
          <a:p>
            <a:pPr lvl="1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make decisions about what community services to provide.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distribute more than $700 billion in federal funds to local, state and tribal governments each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6E60-7A55-4E61-89E3-E293E8448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1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27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B6C8817-2F96-42B8-AC4E-C208D5D05A3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D4AB-FD41-4C9E-8B95-1F8013B48C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" TargetMode="External"/><Relationship Id="rId2" Type="http://schemas.openxmlformats.org/officeDocument/2006/relationships/hyperlink" Target="https://www.census.gov/programs-surveys/ac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ensus.gov/data/academy/topics/population-characteristics.html" TargetMode="External"/><Relationship Id="rId4" Type="http://schemas.openxmlformats.org/officeDocument/2006/relationships/hyperlink" Target="https://www.census.gov/data/academy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Noemi.mendez@census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0003" y="83543"/>
            <a:ext cx="11851496" cy="5888369"/>
            <a:chOff x="244596" y="159369"/>
            <a:chExt cx="11851496" cy="5888369"/>
          </a:xfrm>
        </p:grpSpPr>
        <p:grpSp>
          <p:nvGrpSpPr>
            <p:cNvPr id="11" name="Group 10"/>
            <p:cNvGrpSpPr/>
            <p:nvPr/>
          </p:nvGrpSpPr>
          <p:grpSpPr>
            <a:xfrm>
              <a:off x="244596" y="159369"/>
              <a:ext cx="11851496" cy="5888369"/>
              <a:chOff x="244596" y="159369"/>
              <a:chExt cx="11851496" cy="588836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132965" y="159370"/>
                <a:ext cx="5963127" cy="5888368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596" y="159369"/>
                <a:ext cx="5888369" cy="588836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182436" y="1041852"/>
              <a:ext cx="554099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Census Data</a:t>
              </a:r>
            </a:p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For </a:t>
              </a:r>
            </a:p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Community</a:t>
              </a:r>
            </a:p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Analysis</a:t>
              </a:r>
              <a:endParaRPr lang="en-US" sz="4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9221" y="3991071"/>
              <a:ext cx="5090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Noemi Mendez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US Census Bureau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9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76200"/>
            <a:ext cx="7598275" cy="5562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32A6-D922-4973-B102-2A99A30BF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62012"/>
            <a:ext cx="7924800" cy="51339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27622" y="1155030"/>
            <a:ext cx="553453" cy="5173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62537" y="2646947"/>
            <a:ext cx="1311442" cy="806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27622" y="2237874"/>
            <a:ext cx="818146" cy="541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97" y="1162073"/>
            <a:ext cx="4067677" cy="375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59" y="1162073"/>
            <a:ext cx="4586350" cy="37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6" y="681789"/>
            <a:ext cx="10032193" cy="50211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32A6-D922-4973-B102-2A99A30BF2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842" y="304800"/>
            <a:ext cx="9601200" cy="1143000"/>
          </a:xfrm>
          <a:solidFill>
            <a:srgbClr val="2154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400" dirty="0">
                <a:solidFill>
                  <a:schemeClr val="bg1"/>
                </a:solidFill>
                <a:latin typeface="+mj-lt"/>
              </a:rPr>
              <a:t>Demographic Data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647681"/>
            <a:ext cx="7819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Decennial Census: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Conducted Every 10 years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Also known as 2010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Official</a:t>
            </a:r>
            <a:r>
              <a:rPr lang="en-US" sz="2400" dirty="0"/>
              <a:t> Count of Population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Basic Characteristics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American Community Survey (ACS):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Monthly Survey of US population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Characteristics</a:t>
            </a:r>
            <a:r>
              <a:rPr lang="en-US" sz="2400" dirty="0"/>
              <a:t> of the US Population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1 and 5 year samples (based on population thresholds)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32A6-D922-4973-B102-2A99A30BF2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4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3" y="514066"/>
            <a:ext cx="10900012" cy="54500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253479"/>
            <a:ext cx="11873765" cy="52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600075"/>
            <a:ext cx="112966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795337"/>
            <a:ext cx="118014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923925"/>
            <a:ext cx="110775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3734" y="300250"/>
            <a:ext cx="10582699" cy="5537059"/>
            <a:chOff x="933734" y="300250"/>
            <a:chExt cx="10582699" cy="5537059"/>
          </a:xfrm>
          <a:solidFill>
            <a:schemeClr val="accent1">
              <a:lumMod val="75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933734" y="300250"/>
              <a:ext cx="4402540" cy="5537059"/>
              <a:chOff x="933734" y="300250"/>
              <a:chExt cx="4402540" cy="5537059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933734" y="300250"/>
                <a:ext cx="4402540" cy="553705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241" y="705056"/>
                <a:ext cx="3626896" cy="4736871"/>
              </a:xfrm>
              <a:prstGeom prst="rect">
                <a:avLst/>
              </a:prstGeom>
              <a:grp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347644" y="300250"/>
              <a:ext cx="6168789" cy="55370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84038" y="705056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Noemi Mendez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is a Data Dissemination Specialist with the US Census Bureau where she has worked for the past 16 years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She specializes in working with grant writers, GIS users, businesses and educational institutions. She attended Syracuse University and CUNY Hunter College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In addition to her work with the Census Bureau, Noemi teaches GIS and data visualization courses at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Johns Hopkins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University and Temple University.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81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495300"/>
            <a:ext cx="122015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97" y="726744"/>
            <a:ext cx="10117470" cy="48824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528637"/>
            <a:ext cx="122586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1" y="666750"/>
            <a:ext cx="10825091" cy="47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8" y="445542"/>
            <a:ext cx="11590005" cy="4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4" y="166119"/>
            <a:ext cx="11600580" cy="54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509943"/>
            <a:ext cx="11599886" cy="50249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17660" y="4940490"/>
            <a:ext cx="2006221" cy="73697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817659" y="4626591"/>
            <a:ext cx="2006222" cy="11341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22627" y="1337481"/>
            <a:ext cx="3016155" cy="53226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1" y="566025"/>
            <a:ext cx="11388798" cy="546628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062113" y="1132765"/>
            <a:ext cx="27296" cy="600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056961" y="1132765"/>
            <a:ext cx="27296" cy="600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3" y="319728"/>
            <a:ext cx="10786423" cy="5132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710" y="5868537"/>
            <a:ext cx="797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Hold CRTL + A buttons to copy and paste into Excel.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734"/>
            <a:ext cx="11921019" cy="57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3399" y="2120806"/>
            <a:ext cx="3166598" cy="2402206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9456" y="2120806"/>
            <a:ext cx="3310658" cy="24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Agenda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8958" y="2120806"/>
            <a:ext cx="3004807" cy="2402207"/>
          </a:xfrm>
          <a:prstGeom prst="rect">
            <a:avLst/>
          </a:prstGeom>
          <a:solidFill>
            <a:srgbClr val="0E2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0" y="2239440"/>
            <a:ext cx="2174543" cy="2174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12" y="2244805"/>
            <a:ext cx="2429104" cy="2172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927" y="2332375"/>
            <a:ext cx="2877541" cy="19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4" y="269259"/>
            <a:ext cx="11350974" cy="54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6" y="251489"/>
            <a:ext cx="11862552" cy="56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4" y="281627"/>
            <a:ext cx="11542456" cy="57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66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33516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American Community Survey </a:t>
            </a:r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www.census.gov/programs-surveys/acs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Data.Census.Gov </a:t>
            </a:r>
            <a:r>
              <a:rPr lang="en-US" sz="2400" dirty="0">
                <a:latin typeface="+mj-lt"/>
                <a:hlinkClick r:id="rId3"/>
              </a:rPr>
              <a:t>https://data.census.gov/cedsci</a:t>
            </a:r>
            <a:r>
              <a:rPr lang="en-US" sz="2400" dirty="0" smtClean="0">
                <a:latin typeface="+mj-lt"/>
                <a:hlinkClick r:id="rId3"/>
              </a:rPr>
              <a:t>/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Census Academy </a:t>
            </a:r>
            <a:r>
              <a:rPr lang="en-US" sz="2400" dirty="0">
                <a:latin typeface="+mj-lt"/>
                <a:hlinkClick r:id="rId4"/>
              </a:rPr>
              <a:t>https://</a:t>
            </a:r>
            <a:r>
              <a:rPr lang="en-US" sz="2400" dirty="0" smtClean="0">
                <a:latin typeface="+mj-lt"/>
                <a:hlinkClick r:id="rId4"/>
              </a:rPr>
              <a:t>www.census.gov/data/academy.html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Census Academy Population Webinars: </a:t>
            </a:r>
            <a:r>
              <a:rPr lang="en-US" sz="2400" dirty="0">
                <a:latin typeface="+mj-lt"/>
                <a:hlinkClick r:id="rId5"/>
              </a:rPr>
              <a:t>https://www.census.gov/data/academy/topics/population-characteristics.html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4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6" y="1746914"/>
            <a:ext cx="107817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Thank You</a:t>
            </a:r>
            <a:r>
              <a:rPr lang="en-US" sz="3200" dirty="0" smtClean="0">
                <a:latin typeface="+mj-lt"/>
              </a:rPr>
              <a:t>.</a:t>
            </a:r>
          </a:p>
          <a:p>
            <a:endParaRPr lang="en-US" sz="6600" dirty="0">
              <a:latin typeface="+mj-lt"/>
            </a:endParaRPr>
          </a:p>
          <a:p>
            <a:r>
              <a:rPr lang="en-US" sz="3200" dirty="0">
                <a:latin typeface="+mj-lt"/>
              </a:rPr>
              <a:t>Noemi Mendez </a:t>
            </a:r>
          </a:p>
          <a:p>
            <a:r>
              <a:rPr lang="en-US" sz="3200" dirty="0">
                <a:latin typeface="+mj-lt"/>
              </a:rPr>
              <a:t>U.S. Census Bureau</a:t>
            </a:r>
          </a:p>
          <a:p>
            <a:r>
              <a:rPr lang="en-US" sz="3200" dirty="0">
                <a:latin typeface="+mj-lt"/>
                <a:hlinkClick r:id="rId2"/>
              </a:rPr>
              <a:t>noemi.mendez@census.gov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a</a:t>
            </a:r>
            <a:r>
              <a:rPr lang="en-US" sz="3200" dirty="0" smtClean="0">
                <a:latin typeface="+mj-lt"/>
              </a:rPr>
              <a:t>skdata.census.gov</a:t>
            </a:r>
            <a:endParaRPr lang="en-US" sz="32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1821" y="274638"/>
            <a:ext cx="10140286" cy="1143000"/>
          </a:xfrm>
          <a:prstGeom prst="rect">
            <a:avLst/>
          </a:prstGeom>
          <a:solidFill>
            <a:srgbClr val="245A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Census Mission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4651" y="1596788"/>
            <a:ext cx="10017456" cy="4012442"/>
            <a:chOff x="2206256" y="1905000"/>
            <a:chExt cx="8004544" cy="292790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257800" y="2035453"/>
              <a:ext cx="4953000" cy="26670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1C5696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4000" dirty="0" smtClean="0">
                <a:solidFill>
                  <a:schemeClr val="tx2"/>
                </a:solidFill>
                <a:latin typeface="+mj-lt"/>
              </a:endParaRPr>
            </a:p>
            <a:p>
              <a:pPr marL="0" indent="0" algn="ctr">
                <a:buNone/>
              </a:pPr>
              <a:r>
                <a:rPr lang="en-US" sz="4000" dirty="0" smtClean="0">
                  <a:solidFill>
                    <a:schemeClr val="tx2"/>
                  </a:solidFill>
                  <a:latin typeface="+mj-lt"/>
                </a:rPr>
                <a:t>To </a:t>
              </a:r>
              <a:r>
                <a:rPr lang="en-US" sz="4000" dirty="0">
                  <a:solidFill>
                    <a:schemeClr val="tx2"/>
                  </a:solidFill>
                  <a:latin typeface="+mj-lt"/>
                </a:rPr>
                <a:t>serve as the leading source of </a:t>
              </a:r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quality</a:t>
              </a:r>
              <a:r>
                <a:rPr lang="en-US" sz="4000" dirty="0">
                  <a:solidFill>
                    <a:schemeClr val="tx2"/>
                  </a:solidFill>
                  <a:latin typeface="+mj-lt"/>
                </a:rPr>
                <a:t> data about the nation’s </a:t>
              </a:r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people</a:t>
              </a:r>
              <a:r>
                <a:rPr lang="en-US" sz="4000" dirty="0">
                  <a:solidFill>
                    <a:schemeClr val="tx2"/>
                  </a:solidFill>
                  <a:latin typeface="+mj-lt"/>
                </a:rPr>
                <a:t> and </a:t>
              </a:r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economy</a:t>
              </a:r>
              <a:r>
                <a:rPr lang="en-US" sz="4000" dirty="0">
                  <a:solidFill>
                    <a:schemeClr val="tx2"/>
                  </a:solidFill>
                  <a:latin typeface="+mj-lt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256" y="1905000"/>
              <a:ext cx="2927906" cy="292790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548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/>
              <a:t>Census </a:t>
            </a:r>
            <a:r>
              <a:rPr lang="en-US" sz="5400" dirty="0" smtClean="0"/>
              <a:t>History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Constitution signed Sept. 17, 1787</a:t>
            </a:r>
            <a:endParaRPr lang="en-US" sz="3600" dirty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Constitution Article 1, Section 2</a:t>
            </a:r>
          </a:p>
          <a:p>
            <a:r>
              <a:rPr lang="en-US" sz="3600" dirty="0">
                <a:latin typeface="+mj-lt"/>
              </a:rPr>
              <a:t>Census Act March 1790</a:t>
            </a:r>
          </a:p>
          <a:p>
            <a:r>
              <a:rPr lang="en-US" sz="3600" dirty="0">
                <a:latin typeface="+mj-lt"/>
              </a:rPr>
              <a:t>First county in the world to implement a comprehensive and regular count of its population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9809" y="274638"/>
            <a:ext cx="10493991" cy="1143000"/>
          </a:xfrm>
          <a:prstGeom prst="rect">
            <a:avLst/>
          </a:prstGeom>
          <a:solidFill>
            <a:srgbClr val="1028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We Collect Data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0" y="1694151"/>
            <a:ext cx="4431451" cy="3061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59627"/>
            <a:ext cx="5410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36" y="306418"/>
            <a:ext cx="8541327" cy="61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Answers to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people live in your community?</a:t>
            </a:r>
          </a:p>
          <a:p>
            <a:r>
              <a:rPr lang="en-US" dirty="0"/>
              <a:t>What are their races and ethnicities?</a:t>
            </a:r>
          </a:p>
          <a:p>
            <a:r>
              <a:rPr lang="en-US" dirty="0"/>
              <a:t>How many are single parents?</a:t>
            </a:r>
          </a:p>
          <a:p>
            <a:r>
              <a:rPr lang="en-US" dirty="0"/>
              <a:t>How many grandparents are caregivers?</a:t>
            </a:r>
          </a:p>
          <a:p>
            <a:r>
              <a:rPr lang="en-US" dirty="0"/>
              <a:t>What languages do they speak?</a:t>
            </a:r>
          </a:p>
          <a:p>
            <a:r>
              <a:rPr lang="en-US" dirty="0"/>
              <a:t>How many are in poverty?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374D-954E-4E91-AA0C-0F94EC844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/>
              <a:t>How to Use Census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Three Things You Need To Know: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Geography</a:t>
            </a:r>
            <a:r>
              <a:rPr lang="en-US" sz="2800" dirty="0"/>
              <a:t> (State, County, ZIP or Census Tract)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Subject</a:t>
            </a:r>
          </a:p>
          <a:p>
            <a:pPr lvl="2" indent="-342900"/>
            <a:r>
              <a:rPr lang="en-US" sz="2000" b="1" dirty="0"/>
              <a:t>Demographic</a:t>
            </a:r>
            <a:r>
              <a:rPr lang="en-US" sz="2000" dirty="0"/>
              <a:t> (Age, Sex, Race/Ethnicity, Poverty)</a:t>
            </a:r>
          </a:p>
          <a:p>
            <a:pPr lvl="2" indent="-342900"/>
            <a:r>
              <a:rPr lang="en-US" sz="2000" b="1" dirty="0"/>
              <a:t>Economic</a:t>
            </a:r>
            <a:r>
              <a:rPr lang="en-US" sz="2000" dirty="0"/>
              <a:t> (Number of Businesses, Types,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Time Frame </a:t>
            </a:r>
          </a:p>
          <a:p>
            <a:pPr lvl="2"/>
            <a:r>
              <a:rPr lang="en-US" sz="2000" dirty="0"/>
              <a:t>2000/2010 Census</a:t>
            </a:r>
          </a:p>
          <a:p>
            <a:pPr lvl="2"/>
            <a:r>
              <a:rPr lang="en-US" sz="2000" dirty="0" smtClean="0"/>
              <a:t>2015-209 </a:t>
            </a:r>
            <a:r>
              <a:rPr lang="en-US" sz="2000" dirty="0"/>
              <a:t>ACS</a:t>
            </a:r>
          </a:p>
          <a:p>
            <a:pPr lvl="2"/>
            <a:r>
              <a:rPr lang="en-US" sz="2000" dirty="0" smtClean="0"/>
              <a:t>2017 </a:t>
            </a:r>
            <a:r>
              <a:rPr lang="en-US" sz="2000" dirty="0"/>
              <a:t>Economic Census</a:t>
            </a:r>
          </a:p>
          <a:p>
            <a:pPr lvl="2"/>
            <a:r>
              <a:rPr lang="en-US" sz="2000" dirty="0"/>
              <a:t>Annual Surveys/Reports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Public Release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32A6-D922-4973-B102-2A99A30BF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green PPT Presentation Template 1-21-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Template Document Labeling Version 11-25-2019" id="{2B29FCDE-9991-402A-BF7C-68A845CABF27}" vid="{4C5D4FD4-241C-44A8-88F4-A8E870F59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0" ma:contentTypeDescription="Create a new document." ma:contentTypeScope="" ma:versionID="6f8ab3f129fa91ff4f348ecda44ed642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2ad8ef3116edcdaff1ec9400dafd2faa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23B01-E028-4894-A836-CA27D4556F81}"/>
</file>

<file path=customXml/itemProps2.xml><?xml version="1.0" encoding="utf-8"?>
<ds:datastoreItem xmlns:ds="http://schemas.openxmlformats.org/officeDocument/2006/customXml" ds:itemID="{A53FB56D-0CF2-4F24-A3F8-82886436CC97}"/>
</file>

<file path=customXml/itemProps3.xml><?xml version="1.0" encoding="utf-8"?>
<ds:datastoreItem xmlns:ds="http://schemas.openxmlformats.org/officeDocument/2006/customXml" ds:itemID="{C5DD46F7-5DEA-49F5-9171-52DCC64A6B99}"/>
</file>

<file path=docProps/app.xml><?xml version="1.0" encoding="utf-8"?>
<Properties xmlns="http://schemas.openxmlformats.org/officeDocument/2006/extended-properties" xmlns:vt="http://schemas.openxmlformats.org/officeDocument/2006/docPropsVTypes">
  <Template>Evergreen PPT Presentation Template 1-21-2020</Template>
  <TotalTime>329</TotalTime>
  <Words>542</Words>
  <Application>Microsoft Office PowerPoint</Application>
  <PresentationFormat>Widescreen</PresentationFormat>
  <Paragraphs>111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Evergreen PPT Presentation Template 1-21-2020</vt:lpstr>
      <vt:lpstr>PowerPoint Presentation</vt:lpstr>
      <vt:lpstr>PowerPoint Presentation</vt:lpstr>
      <vt:lpstr>PowerPoint Presentation</vt:lpstr>
      <vt:lpstr>PowerPoint Presentation</vt:lpstr>
      <vt:lpstr>Census History</vt:lpstr>
      <vt:lpstr>PowerPoint Presentation</vt:lpstr>
      <vt:lpstr>PowerPoint Presentation</vt:lpstr>
      <vt:lpstr>Answers to Questions</vt:lpstr>
      <vt:lpstr>How to Use Census Data</vt:lpstr>
      <vt:lpstr>PowerPoint Presentation</vt:lpstr>
      <vt:lpstr>PowerPoint Presentation</vt:lpstr>
      <vt:lpstr>PowerPoint Presentation</vt:lpstr>
      <vt:lpstr>PowerPoint Presentation</vt:lpstr>
      <vt:lpstr>Demographic Data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Noemi Mendez (CENSUS/CLMSO FED)</dc:creator>
  <cp:lastModifiedBy>Noemi Mendez (CENSUS/CLMSO FED)</cp:lastModifiedBy>
  <cp:revision>38</cp:revision>
  <dcterms:created xsi:type="dcterms:W3CDTF">2020-07-08T18:54:17Z</dcterms:created>
  <dcterms:modified xsi:type="dcterms:W3CDTF">2020-07-20T15:00:44Z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