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D4FA84-6159-5C4D-AB94-3AF7294588FA}" v="174" dt="2020-07-22T23:39:39.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029"/>
  </p:normalViewPr>
  <p:slideViewPr>
    <p:cSldViewPr snapToGrid="0" snapToObjects="1">
      <p:cViewPr varScale="1">
        <p:scale>
          <a:sx n="118" d="100"/>
          <a:sy n="118" d="100"/>
        </p:scale>
        <p:origin x="3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Robinson" userId="db003d53-5027-4c51-9288-a6093dda0580" providerId="ADAL" clId="{42D4FA84-6159-5C4D-AB94-3AF7294588FA}"/>
    <pc:docChg chg="modSld">
      <pc:chgData name="Ruth Robinson" userId="db003d53-5027-4c51-9288-a6093dda0580" providerId="ADAL" clId="{42D4FA84-6159-5C4D-AB94-3AF7294588FA}" dt="2020-07-22T23:44:53.748" v="252" actId="20577"/>
      <pc:docMkLst>
        <pc:docMk/>
      </pc:docMkLst>
      <pc:sldChg chg="addSp delSp modSp setBg">
        <pc:chgData name="Ruth Robinson" userId="db003d53-5027-4c51-9288-a6093dda0580" providerId="ADAL" clId="{42D4FA84-6159-5C4D-AB94-3AF7294588FA}" dt="2020-07-22T23:39:39.304" v="211" actId="1076"/>
        <pc:sldMkLst>
          <pc:docMk/>
          <pc:sldMk cId="4181204324" sldId="259"/>
        </pc:sldMkLst>
        <pc:spChg chg="add del mod">
          <ac:chgData name="Ruth Robinson" userId="db003d53-5027-4c51-9288-a6093dda0580" providerId="ADAL" clId="{42D4FA84-6159-5C4D-AB94-3AF7294588FA}" dt="2020-07-22T23:17:45.300" v="30"/>
          <ac:spMkLst>
            <pc:docMk/>
            <pc:sldMk cId="4181204324" sldId="259"/>
            <ac:spMk id="3" creationId="{4E0D5FF1-41AC-724A-B49C-A188EB943487}"/>
          </ac:spMkLst>
        </pc:spChg>
        <pc:graphicFrameChg chg="mod">
          <ac:chgData name="Ruth Robinson" userId="db003d53-5027-4c51-9288-a6093dda0580" providerId="ADAL" clId="{42D4FA84-6159-5C4D-AB94-3AF7294588FA}" dt="2020-07-22T23:39:39.304" v="211" actId="1076"/>
          <ac:graphicFrameMkLst>
            <pc:docMk/>
            <pc:sldMk cId="4181204324" sldId="259"/>
            <ac:graphicFrameMk id="13" creationId="{5F69D3E9-47B7-D14F-9B93-24FA01296FA3}"/>
          </ac:graphicFrameMkLst>
        </pc:graphicFrameChg>
        <pc:graphicFrameChg chg="mod">
          <ac:chgData name="Ruth Robinson" userId="db003d53-5027-4c51-9288-a6093dda0580" providerId="ADAL" clId="{42D4FA84-6159-5C4D-AB94-3AF7294588FA}" dt="2020-07-22T23:39:26.122" v="210" actId="1076"/>
          <ac:graphicFrameMkLst>
            <pc:docMk/>
            <pc:sldMk cId="4181204324" sldId="259"/>
            <ac:graphicFrameMk id="15" creationId="{AEA77F29-6F9F-FB40-9415-0A663BDB6807}"/>
          </ac:graphicFrameMkLst>
        </pc:graphicFrameChg>
      </pc:sldChg>
      <pc:sldChg chg="modSp">
        <pc:chgData name="Ruth Robinson" userId="db003d53-5027-4c51-9288-a6093dda0580" providerId="ADAL" clId="{42D4FA84-6159-5C4D-AB94-3AF7294588FA}" dt="2020-07-22T23:44:53.748" v="252" actId="20577"/>
        <pc:sldMkLst>
          <pc:docMk/>
          <pc:sldMk cId="2530473075" sldId="261"/>
        </pc:sldMkLst>
        <pc:graphicFrameChg chg="modGraphic">
          <ac:chgData name="Ruth Robinson" userId="db003d53-5027-4c51-9288-a6093dda0580" providerId="ADAL" clId="{42D4FA84-6159-5C4D-AB94-3AF7294588FA}" dt="2020-07-22T23:44:53.748" v="252" actId="20577"/>
          <ac:graphicFrameMkLst>
            <pc:docMk/>
            <pc:sldMk cId="2530473075" sldId="261"/>
            <ac:graphicFrameMk id="4" creationId="{C7629B14-DBC4-5045-A5F3-E61CF14704E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Applications/geo%20data!!%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plications/geo%20data!!%20fina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Median 2020 Download Speeds</a:t>
            </a:r>
          </a:p>
        </c:rich>
      </c:tx>
      <c:layout>
        <c:manualLayout>
          <c:xMode val="edge"/>
          <c:yMode val="edge"/>
          <c:x val="0.18707857622565474"/>
          <c:y val="1.6380073298009994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47357038051113298"/>
          <c:y val="0.16895362452947663"/>
          <c:w val="0.48610878254706236"/>
          <c:h val="0.75552501556511353"/>
        </c:manualLayout>
      </c:layout>
      <c:barChart>
        <c:barDir val="bar"/>
        <c:grouping val="clustered"/>
        <c:varyColors val="0"/>
        <c:ser>
          <c:idx val="0"/>
          <c:order val="0"/>
          <c:spPr>
            <a:gradFill rotWithShape="1">
              <a:gsLst>
                <a:gs pos="0">
                  <a:schemeClr val="accent1">
                    <a:tint val="98000"/>
                    <a:satMod val="110000"/>
                    <a:lumMod val="104000"/>
                  </a:schemeClr>
                </a:gs>
                <a:gs pos="69000">
                  <a:schemeClr val="accent1">
                    <a:shade val="88000"/>
                    <a:satMod val="130000"/>
                    <a:lumMod val="92000"/>
                  </a:schemeClr>
                </a:gs>
                <a:gs pos="100000">
                  <a:schemeClr val="accent1">
                    <a:shade val="78000"/>
                    <a:satMod val="130000"/>
                    <a:lumMod val="92000"/>
                  </a:schemeClr>
                </a:gs>
              </a:gsLst>
              <a:lin ang="5400000" scaled="0"/>
            </a:gradFill>
            <a:ln>
              <a:noFill/>
            </a:ln>
            <a:effectLst/>
          </c:spPr>
          <c:invertIfNegative val="0"/>
          <c:cat>
            <c:strRef>
              <c:f>Sheet3!$B$2:$B$57</c:f>
              <c:strCache>
                <c:ptCount val="56"/>
                <c:pt idx="0">
                  <c:v>Dorchester/Ashburton</c:v>
                </c:pt>
                <c:pt idx="1">
                  <c:v>Harford/Echodale</c:v>
                </c:pt>
                <c:pt idx="2">
                  <c:v>Brooklyn/Curtis Bay/Hawkins Point</c:v>
                </c:pt>
                <c:pt idx="3">
                  <c:v>Washington Village/Pigtown</c:v>
                </c:pt>
                <c:pt idx="4">
                  <c:v>Greater Rosemont</c:v>
                </c:pt>
                <c:pt idx="5">
                  <c:v>Greater Govans</c:v>
                </c:pt>
                <c:pt idx="6">
                  <c:v>Beechfield/Ten Hills/West Hills</c:v>
                </c:pt>
                <c:pt idx="7">
                  <c:v>Northwood</c:v>
                </c:pt>
                <c:pt idx="8">
                  <c:v>Unassigned -- Jail</c:v>
                </c:pt>
                <c:pt idx="9">
                  <c:v>Howard Park/West Arlington</c:v>
                </c:pt>
                <c:pt idx="10">
                  <c:v>Highlandtown</c:v>
                </c:pt>
                <c:pt idx="11">
                  <c:v>Forest Park/Walbrook</c:v>
                </c:pt>
                <c:pt idx="12">
                  <c:v>Orangeville/East Highlandtown</c:v>
                </c:pt>
                <c:pt idx="13">
                  <c:v>Southwest Baltimore</c:v>
                </c:pt>
                <c:pt idx="14">
                  <c:v>Greater Roland Park/Poplar Hill</c:v>
                </c:pt>
                <c:pt idx="15">
                  <c:v>Fells Point</c:v>
                </c:pt>
                <c:pt idx="16">
                  <c:v>Patterson Park North &amp; East</c:v>
                </c:pt>
                <c:pt idx="17">
                  <c:v>Lauraville</c:v>
                </c:pt>
                <c:pt idx="18">
                  <c:v>Claremont/Armistead</c:v>
                </c:pt>
                <c:pt idx="19">
                  <c:v>Harbor East/Little Italy</c:v>
                </c:pt>
                <c:pt idx="20">
                  <c:v>Downtown/Seton Hill</c:v>
                </c:pt>
                <c:pt idx="21">
                  <c:v>Hamilton</c:v>
                </c:pt>
                <c:pt idx="22">
                  <c:v>Chinquapin Park/Belvedere</c:v>
                </c:pt>
                <c:pt idx="23">
                  <c:v>North Baltimore/Guilford/Homeland</c:v>
                </c:pt>
                <c:pt idx="24">
                  <c:v>Dickeyville/Franklintown</c:v>
                </c:pt>
                <c:pt idx="25">
                  <c:v>Morrell Park/Violetville</c:v>
                </c:pt>
                <c:pt idx="26">
                  <c:v>The Waverlies</c:v>
                </c:pt>
                <c:pt idx="27">
                  <c:v>Glen-Fallstaff</c:v>
                </c:pt>
                <c:pt idx="28">
                  <c:v>Westport/Mount Winans/Lakeland</c:v>
                </c:pt>
                <c:pt idx="29">
                  <c:v>Canton</c:v>
                </c:pt>
                <c:pt idx="30">
                  <c:v>Loch Raven</c:v>
                </c:pt>
                <c:pt idx="31">
                  <c:v>Inner Harbor/Federal Hill</c:v>
                </c:pt>
                <c:pt idx="32">
                  <c:v>Oldtown/Middle East</c:v>
                </c:pt>
                <c:pt idx="33">
                  <c:v>Cross-Country/Cheswolde</c:v>
                </c:pt>
                <c:pt idx="34">
                  <c:v>Greater Charles Village/Barclay</c:v>
                </c:pt>
                <c:pt idx="35">
                  <c:v>Midtown</c:v>
                </c:pt>
                <c:pt idx="36">
                  <c:v>Pimlico/Arlington/Hilltop</c:v>
                </c:pt>
                <c:pt idx="37">
                  <c:v>Greenmount East</c:v>
                </c:pt>
                <c:pt idx="38">
                  <c:v>Mount Washington/Coldspring</c:v>
                </c:pt>
                <c:pt idx="39">
                  <c:v>Edmondson Village</c:v>
                </c:pt>
                <c:pt idx="40">
                  <c:v>Clifton-Berea</c:v>
                </c:pt>
                <c:pt idx="41">
                  <c:v>Cherry Hill</c:v>
                </c:pt>
                <c:pt idx="42">
                  <c:v>Poppleton/The Terraces/Hollins Market</c:v>
                </c:pt>
                <c:pt idx="43">
                  <c:v>South Baltimore</c:v>
                </c:pt>
                <c:pt idx="44">
                  <c:v>Sandtown-Winchester/Harlem Park</c:v>
                </c:pt>
                <c:pt idx="45">
                  <c:v>Southeastern</c:v>
                </c:pt>
                <c:pt idx="46">
                  <c:v>Allendale/Irvington/S. Hilton</c:v>
                </c:pt>
                <c:pt idx="47">
                  <c:v>Medfield/Hampden/Woodberry/Remington</c:v>
                </c:pt>
                <c:pt idx="48">
                  <c:v>Cedonia/Frankford</c:v>
                </c:pt>
                <c:pt idx="49">
                  <c:v>Belair-Edison</c:v>
                </c:pt>
                <c:pt idx="50">
                  <c:v>Southern Park Heights</c:v>
                </c:pt>
                <c:pt idx="51">
                  <c:v>Upton/Druid Heights</c:v>
                </c:pt>
                <c:pt idx="52">
                  <c:v>Madison/East End</c:v>
                </c:pt>
                <c:pt idx="53">
                  <c:v>Midway/Coldstream</c:v>
                </c:pt>
                <c:pt idx="54">
                  <c:v>Penn North/Reservoir Hill</c:v>
                </c:pt>
                <c:pt idx="55">
                  <c:v>Greater Mondawmin</c:v>
                </c:pt>
              </c:strCache>
            </c:strRef>
          </c:cat>
          <c:val>
            <c:numRef>
              <c:f>Sheet3!$C$2:$C$57</c:f>
              <c:numCache>
                <c:formatCode>General</c:formatCode>
                <c:ptCount val="56"/>
                <c:pt idx="0">
                  <c:v>15.441143159999999</c:v>
                </c:pt>
                <c:pt idx="1">
                  <c:v>15.44563449</c:v>
                </c:pt>
                <c:pt idx="2">
                  <c:v>15.44990561</c:v>
                </c:pt>
                <c:pt idx="3">
                  <c:v>15.451465969999999</c:v>
                </c:pt>
                <c:pt idx="4">
                  <c:v>15.4533492</c:v>
                </c:pt>
                <c:pt idx="5">
                  <c:v>15.453541169999999</c:v>
                </c:pt>
                <c:pt idx="6">
                  <c:v>15.45368131</c:v>
                </c:pt>
                <c:pt idx="7">
                  <c:v>15.455875519999999</c:v>
                </c:pt>
                <c:pt idx="8">
                  <c:v>15.45608826</c:v>
                </c:pt>
                <c:pt idx="9">
                  <c:v>15.45796576</c:v>
                </c:pt>
                <c:pt idx="10">
                  <c:v>15.45861629</c:v>
                </c:pt>
                <c:pt idx="11">
                  <c:v>15.45967005</c:v>
                </c:pt>
                <c:pt idx="12">
                  <c:v>15.459842160000001</c:v>
                </c:pt>
                <c:pt idx="13">
                  <c:v>15.46053992</c:v>
                </c:pt>
                <c:pt idx="14">
                  <c:v>15.46121615</c:v>
                </c:pt>
                <c:pt idx="15">
                  <c:v>15.46147412</c:v>
                </c:pt>
                <c:pt idx="16">
                  <c:v>15.463388610000001</c:v>
                </c:pt>
                <c:pt idx="17">
                  <c:v>15.46491982</c:v>
                </c:pt>
                <c:pt idx="18">
                  <c:v>15.466068780000001</c:v>
                </c:pt>
                <c:pt idx="19">
                  <c:v>15.46808339</c:v>
                </c:pt>
                <c:pt idx="20">
                  <c:v>15.46827861</c:v>
                </c:pt>
                <c:pt idx="21">
                  <c:v>15.468376409999999</c:v>
                </c:pt>
                <c:pt idx="22">
                  <c:v>15.46846583</c:v>
                </c:pt>
                <c:pt idx="23">
                  <c:v>15.46869976</c:v>
                </c:pt>
                <c:pt idx="24">
                  <c:v>15.46934018</c:v>
                </c:pt>
                <c:pt idx="25">
                  <c:v>15.46949498</c:v>
                </c:pt>
                <c:pt idx="26">
                  <c:v>15.469746049999999</c:v>
                </c:pt>
                <c:pt idx="27">
                  <c:v>15.470666980000001</c:v>
                </c:pt>
                <c:pt idx="28">
                  <c:v>15.47083087</c:v>
                </c:pt>
                <c:pt idx="29">
                  <c:v>15.472640549999999</c:v>
                </c:pt>
                <c:pt idx="30">
                  <c:v>15.472927739999999</c:v>
                </c:pt>
                <c:pt idx="31">
                  <c:v>15.473728210000001</c:v>
                </c:pt>
                <c:pt idx="32">
                  <c:v>15.47414781</c:v>
                </c:pt>
                <c:pt idx="33">
                  <c:v>15.474173970000001</c:v>
                </c:pt>
                <c:pt idx="34">
                  <c:v>15.47434971</c:v>
                </c:pt>
                <c:pt idx="35">
                  <c:v>15.47452987</c:v>
                </c:pt>
                <c:pt idx="36">
                  <c:v>15.474787559999999</c:v>
                </c:pt>
                <c:pt idx="37">
                  <c:v>15.475404879999999</c:v>
                </c:pt>
                <c:pt idx="38">
                  <c:v>15.47607927</c:v>
                </c:pt>
                <c:pt idx="39">
                  <c:v>15.476494600000001</c:v>
                </c:pt>
                <c:pt idx="40">
                  <c:v>15.47672352</c:v>
                </c:pt>
                <c:pt idx="41">
                  <c:v>15.476742160000001</c:v>
                </c:pt>
                <c:pt idx="42">
                  <c:v>15.47721398</c:v>
                </c:pt>
                <c:pt idx="43">
                  <c:v>15.478387870000001</c:v>
                </c:pt>
                <c:pt idx="44">
                  <c:v>15.478398690000001</c:v>
                </c:pt>
                <c:pt idx="45">
                  <c:v>15.478657289999999</c:v>
                </c:pt>
                <c:pt idx="46">
                  <c:v>15.47947147</c:v>
                </c:pt>
                <c:pt idx="47">
                  <c:v>15.48037398</c:v>
                </c:pt>
                <c:pt idx="48">
                  <c:v>15.4814583</c:v>
                </c:pt>
                <c:pt idx="49">
                  <c:v>15.48230785</c:v>
                </c:pt>
                <c:pt idx="50">
                  <c:v>15.48329742</c:v>
                </c:pt>
                <c:pt idx="51">
                  <c:v>15.48374134</c:v>
                </c:pt>
                <c:pt idx="52">
                  <c:v>15.485915990000001</c:v>
                </c:pt>
                <c:pt idx="53">
                  <c:v>15.4875659</c:v>
                </c:pt>
                <c:pt idx="54">
                  <c:v>15.48981371</c:v>
                </c:pt>
                <c:pt idx="55">
                  <c:v>15.49049514</c:v>
                </c:pt>
              </c:numCache>
            </c:numRef>
          </c:val>
          <c:extLst>
            <c:ext xmlns:c16="http://schemas.microsoft.com/office/drawing/2014/chart" uri="{C3380CC4-5D6E-409C-BE32-E72D297353CC}">
              <c16:uniqueId val="{00000000-6285-D249-9B56-AA64FB726775}"/>
            </c:ext>
          </c:extLst>
        </c:ser>
        <c:dLbls>
          <c:showLegendKey val="0"/>
          <c:showVal val="0"/>
          <c:showCatName val="0"/>
          <c:showSerName val="0"/>
          <c:showPercent val="0"/>
          <c:showBubbleSize val="0"/>
        </c:dLbls>
        <c:gapWidth val="0"/>
        <c:axId val="723053648"/>
        <c:axId val="723453936"/>
      </c:barChart>
      <c:catAx>
        <c:axId val="723053648"/>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23453936"/>
        <c:crosses val="autoZero"/>
        <c:auto val="1"/>
        <c:lblAlgn val="ctr"/>
        <c:lblOffset val="100"/>
        <c:noMultiLvlLbl val="0"/>
      </c:catAx>
      <c:valAx>
        <c:axId val="723453936"/>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23053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t>Average</a:t>
            </a:r>
            <a:r>
              <a:rPr lang="en-US" sz="2000" baseline="0"/>
              <a:t> Download Speeds 2020</a:t>
            </a:r>
            <a:endParaRPr lang="en-US" sz="2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a:outerShdw blurRad="50800" dist="50800" dir="3720000" sx="21000" sy="21000" algn="ctr" rotWithShape="0">
                <a:srgbClr val="000000"/>
              </a:outerShdw>
            </a:effectLst>
          </c:spPr>
          <c:invertIfNegative val="0"/>
          <c:cat>
            <c:strRef>
              <c:f>Sheet2!$B$2:$B$57</c:f>
              <c:strCache>
                <c:ptCount val="56"/>
                <c:pt idx="0">
                  <c:v>Orangeville/East Highlandtown</c:v>
                </c:pt>
                <c:pt idx="1">
                  <c:v>Sandtown-Winchester/Harlem Park</c:v>
                </c:pt>
                <c:pt idx="2">
                  <c:v>The Waverlies</c:v>
                </c:pt>
                <c:pt idx="3">
                  <c:v>Southern Park Heights</c:v>
                </c:pt>
                <c:pt idx="4">
                  <c:v>Chinquapin Park/Belvedere</c:v>
                </c:pt>
                <c:pt idx="5">
                  <c:v>Mount Washington/Coldspring</c:v>
                </c:pt>
                <c:pt idx="6">
                  <c:v>South Baltimore</c:v>
                </c:pt>
                <c:pt idx="7">
                  <c:v>Cedonia/Frankford</c:v>
                </c:pt>
                <c:pt idx="8">
                  <c:v>Oldtown/Middle East</c:v>
                </c:pt>
                <c:pt idx="9">
                  <c:v>Greater Roland Park/Poplar Hill</c:v>
                </c:pt>
                <c:pt idx="10">
                  <c:v>Upton/Druid Heights</c:v>
                </c:pt>
                <c:pt idx="11">
                  <c:v>Allendale/Irvington/S. Hilton</c:v>
                </c:pt>
                <c:pt idx="12">
                  <c:v>Medfield/Hampden/Woodberry/Remington</c:v>
                </c:pt>
                <c:pt idx="13">
                  <c:v>Inner Harbor/Federal Hill</c:v>
                </c:pt>
                <c:pt idx="14">
                  <c:v>Beechfield/Ten Hills/West Hills</c:v>
                </c:pt>
                <c:pt idx="15">
                  <c:v>Belair-Edison</c:v>
                </c:pt>
                <c:pt idx="16">
                  <c:v>Brooklyn/Curtis Bay/Hawkins Point</c:v>
                </c:pt>
                <c:pt idx="17">
                  <c:v>Canton</c:v>
                </c:pt>
                <c:pt idx="18">
                  <c:v>Cherry Hill</c:v>
                </c:pt>
                <c:pt idx="19">
                  <c:v>Claremont/Armistead</c:v>
                </c:pt>
                <c:pt idx="20">
                  <c:v>Cross-Country/Cheswolde</c:v>
                </c:pt>
                <c:pt idx="21">
                  <c:v>Dickeyville/Franklintown</c:v>
                </c:pt>
                <c:pt idx="22">
                  <c:v>Dorchester/Ashburton</c:v>
                </c:pt>
                <c:pt idx="23">
                  <c:v>Edmondson Village</c:v>
                </c:pt>
                <c:pt idx="24">
                  <c:v>Fells Point</c:v>
                </c:pt>
                <c:pt idx="25">
                  <c:v>Forest Park/Walbrook</c:v>
                </c:pt>
                <c:pt idx="26">
                  <c:v>Glen-Fallstaff</c:v>
                </c:pt>
                <c:pt idx="27">
                  <c:v>Greater Charles Village/Barclay</c:v>
                </c:pt>
                <c:pt idx="28">
                  <c:v>Greater Govans</c:v>
                </c:pt>
                <c:pt idx="29">
                  <c:v>Greater Mondawmin</c:v>
                </c:pt>
                <c:pt idx="30">
                  <c:v>Hamilton</c:v>
                </c:pt>
                <c:pt idx="31">
                  <c:v>Harbor East/Little Italy</c:v>
                </c:pt>
                <c:pt idx="32">
                  <c:v>Harford/Echodale</c:v>
                </c:pt>
                <c:pt idx="33">
                  <c:v>Highlandtown</c:v>
                </c:pt>
                <c:pt idx="34">
                  <c:v>Howard Park/West Arlington</c:v>
                </c:pt>
                <c:pt idx="35">
                  <c:v>Lauraville</c:v>
                </c:pt>
                <c:pt idx="36">
                  <c:v>Madison/East End</c:v>
                </c:pt>
                <c:pt idx="37">
                  <c:v>Midtown</c:v>
                </c:pt>
                <c:pt idx="38">
                  <c:v>Midway/Coldstream</c:v>
                </c:pt>
                <c:pt idx="39">
                  <c:v>Morrell Park/Violetville</c:v>
                </c:pt>
                <c:pt idx="40">
                  <c:v>North Baltimore/Guilford/Homeland</c:v>
                </c:pt>
                <c:pt idx="41">
                  <c:v>Penn North/Reservoir Hill</c:v>
                </c:pt>
                <c:pt idx="42">
                  <c:v>Pimlico/Arlington/Hilltop</c:v>
                </c:pt>
                <c:pt idx="43">
                  <c:v>Poppleton/The Terraces/Hollins Market</c:v>
                </c:pt>
                <c:pt idx="44">
                  <c:v>Southeastern</c:v>
                </c:pt>
                <c:pt idx="45">
                  <c:v>Unassigned -- Jail</c:v>
                </c:pt>
                <c:pt idx="46">
                  <c:v>Washington Village/Pigtown</c:v>
                </c:pt>
                <c:pt idx="47">
                  <c:v>Westport/Mount Winans/Lakeland</c:v>
                </c:pt>
                <c:pt idx="48">
                  <c:v>Northwood</c:v>
                </c:pt>
                <c:pt idx="49">
                  <c:v>Patterson Park North &amp; East</c:v>
                </c:pt>
                <c:pt idx="50">
                  <c:v>Downtown/Seton Hill</c:v>
                </c:pt>
                <c:pt idx="51">
                  <c:v>Clifton-Berea</c:v>
                </c:pt>
                <c:pt idx="52">
                  <c:v>Greenmount East</c:v>
                </c:pt>
                <c:pt idx="53">
                  <c:v>Loch Raven</c:v>
                </c:pt>
                <c:pt idx="54">
                  <c:v>Southwest Baltimore</c:v>
                </c:pt>
                <c:pt idx="55">
                  <c:v>Greater Rosemont</c:v>
                </c:pt>
              </c:strCache>
            </c:strRef>
          </c:cat>
          <c:val>
            <c:numRef>
              <c:f>Sheet2!$C$2:$C$57</c:f>
              <c:numCache>
                <c:formatCode>General</c:formatCode>
                <c:ptCount val="56"/>
                <c:pt idx="0">
                  <c:v>51.11788894</c:v>
                </c:pt>
                <c:pt idx="1">
                  <c:v>51.118256150000001</c:v>
                </c:pt>
                <c:pt idx="2">
                  <c:v>51.118344</c:v>
                </c:pt>
                <c:pt idx="3">
                  <c:v>51.118411889999997</c:v>
                </c:pt>
                <c:pt idx="4">
                  <c:v>51.118489670000002</c:v>
                </c:pt>
                <c:pt idx="5">
                  <c:v>51.118712520000003</c:v>
                </c:pt>
                <c:pt idx="6">
                  <c:v>51.118771629999998</c:v>
                </c:pt>
                <c:pt idx="7">
                  <c:v>51.11884234</c:v>
                </c:pt>
                <c:pt idx="8">
                  <c:v>51.118873059999999</c:v>
                </c:pt>
                <c:pt idx="9">
                  <c:v>51.118985459999998</c:v>
                </c:pt>
                <c:pt idx="10">
                  <c:v>51.119330820000002</c:v>
                </c:pt>
                <c:pt idx="11">
                  <c:v>51.11947275</c:v>
                </c:pt>
                <c:pt idx="12">
                  <c:v>51.119566249999998</c:v>
                </c:pt>
                <c:pt idx="13">
                  <c:v>51.119644200000003</c:v>
                </c:pt>
                <c:pt idx="14">
                  <c:v>51.119712460000002</c:v>
                </c:pt>
                <c:pt idx="15">
                  <c:v>51.119712460000002</c:v>
                </c:pt>
                <c:pt idx="16">
                  <c:v>51.119712460000002</c:v>
                </c:pt>
                <c:pt idx="17">
                  <c:v>51.119712460000002</c:v>
                </c:pt>
                <c:pt idx="18">
                  <c:v>51.119712460000002</c:v>
                </c:pt>
                <c:pt idx="19">
                  <c:v>51.119712460000002</c:v>
                </c:pt>
                <c:pt idx="20">
                  <c:v>51.119712460000002</c:v>
                </c:pt>
                <c:pt idx="21">
                  <c:v>51.119712460000002</c:v>
                </c:pt>
                <c:pt idx="22">
                  <c:v>51.119712460000002</c:v>
                </c:pt>
                <c:pt idx="23">
                  <c:v>51.119712460000002</c:v>
                </c:pt>
                <c:pt idx="24">
                  <c:v>51.119712460000002</c:v>
                </c:pt>
                <c:pt idx="25">
                  <c:v>51.119712460000002</c:v>
                </c:pt>
                <c:pt idx="26">
                  <c:v>51.119712460000002</c:v>
                </c:pt>
                <c:pt idx="27">
                  <c:v>51.119712460000002</c:v>
                </c:pt>
                <c:pt idx="28">
                  <c:v>51.119712460000002</c:v>
                </c:pt>
                <c:pt idx="29">
                  <c:v>51.119712460000002</c:v>
                </c:pt>
                <c:pt idx="30">
                  <c:v>51.119712460000002</c:v>
                </c:pt>
                <c:pt idx="31">
                  <c:v>51.119712460000002</c:v>
                </c:pt>
                <c:pt idx="32">
                  <c:v>51.119712460000002</c:v>
                </c:pt>
                <c:pt idx="33">
                  <c:v>51.119712460000002</c:v>
                </c:pt>
                <c:pt idx="34">
                  <c:v>51.119712460000002</c:v>
                </c:pt>
                <c:pt idx="35">
                  <c:v>51.119712460000002</c:v>
                </c:pt>
                <c:pt idx="36">
                  <c:v>51.119712460000002</c:v>
                </c:pt>
                <c:pt idx="37">
                  <c:v>51.119712460000002</c:v>
                </c:pt>
                <c:pt idx="38">
                  <c:v>51.119712460000002</c:v>
                </c:pt>
                <c:pt idx="39">
                  <c:v>51.119712460000002</c:v>
                </c:pt>
                <c:pt idx="40">
                  <c:v>51.119712460000002</c:v>
                </c:pt>
                <c:pt idx="41">
                  <c:v>51.119712460000002</c:v>
                </c:pt>
                <c:pt idx="42">
                  <c:v>51.119712460000002</c:v>
                </c:pt>
                <c:pt idx="43">
                  <c:v>51.119712460000002</c:v>
                </c:pt>
                <c:pt idx="44">
                  <c:v>51.119712460000002</c:v>
                </c:pt>
                <c:pt idx="45">
                  <c:v>51.119712460000002</c:v>
                </c:pt>
                <c:pt idx="46">
                  <c:v>51.119712460000002</c:v>
                </c:pt>
                <c:pt idx="47">
                  <c:v>51.119712460000002</c:v>
                </c:pt>
                <c:pt idx="48">
                  <c:v>51.11977993</c:v>
                </c:pt>
                <c:pt idx="49">
                  <c:v>51.11979607</c:v>
                </c:pt>
                <c:pt idx="50">
                  <c:v>51.119801250000002</c:v>
                </c:pt>
                <c:pt idx="51">
                  <c:v>51.119809660000001</c:v>
                </c:pt>
                <c:pt idx="52">
                  <c:v>51.119820099999998</c:v>
                </c:pt>
                <c:pt idx="53">
                  <c:v>51.11984562</c:v>
                </c:pt>
                <c:pt idx="54">
                  <c:v>51.120224829999998</c:v>
                </c:pt>
                <c:pt idx="55">
                  <c:v>51.121790689999997</c:v>
                </c:pt>
              </c:numCache>
            </c:numRef>
          </c:val>
          <c:extLst>
            <c:ext xmlns:c16="http://schemas.microsoft.com/office/drawing/2014/chart" uri="{C3380CC4-5D6E-409C-BE32-E72D297353CC}">
              <c16:uniqueId val="{00000000-0940-484F-AD7D-B3377CF9D8B5}"/>
            </c:ext>
          </c:extLst>
        </c:ser>
        <c:dLbls>
          <c:showLegendKey val="0"/>
          <c:showVal val="0"/>
          <c:showCatName val="0"/>
          <c:showSerName val="0"/>
          <c:showPercent val="0"/>
          <c:showBubbleSize val="0"/>
        </c:dLbls>
        <c:gapWidth val="0"/>
        <c:axId val="666203728"/>
        <c:axId val="605257728"/>
      </c:barChart>
      <c:catAx>
        <c:axId val="666203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257728"/>
        <c:crosses val="autoZero"/>
        <c:auto val="1"/>
        <c:lblAlgn val="ctr"/>
        <c:lblOffset val="100"/>
        <c:noMultiLvlLbl val="0"/>
      </c:catAx>
      <c:valAx>
        <c:axId val="605257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203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7/22/20</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571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655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942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809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7502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283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504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675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7/22/20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91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562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48A87A34-81AB-432B-8DAE-1953F412C126}" type="datetimeFigureOut">
              <a:rPr lang="en-US" smtClean="0"/>
              <a:pPr/>
              <a:t>7/22/20</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188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7/22/20</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3960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8AAC-D706-C049-9362-EF6FE9CF433B}"/>
              </a:ext>
            </a:extLst>
          </p:cNvPr>
          <p:cNvSpPr>
            <a:spLocks noGrp="1"/>
          </p:cNvSpPr>
          <p:nvPr>
            <p:ph type="ctrTitle"/>
          </p:nvPr>
        </p:nvSpPr>
        <p:spPr/>
        <p:txBody>
          <a:bodyPr/>
          <a:lstStyle/>
          <a:p>
            <a:r>
              <a:rPr lang="en-US" dirty="0"/>
              <a:t>Baltimore City Speed Test Data</a:t>
            </a:r>
          </a:p>
        </p:txBody>
      </p:sp>
      <p:sp>
        <p:nvSpPr>
          <p:cNvPr id="3" name="Subtitle 2">
            <a:extLst>
              <a:ext uri="{FF2B5EF4-FFF2-40B4-BE49-F238E27FC236}">
                <a16:creationId xmlns:a16="http://schemas.microsoft.com/office/drawing/2014/main" id="{884152AA-0BF2-434D-B1C8-92DEFCAD0654}"/>
              </a:ext>
            </a:extLst>
          </p:cNvPr>
          <p:cNvSpPr>
            <a:spLocks noGrp="1"/>
          </p:cNvSpPr>
          <p:nvPr>
            <p:ph type="subTitle" idx="1"/>
          </p:nvPr>
        </p:nvSpPr>
        <p:spPr>
          <a:xfrm>
            <a:off x="2721706" y="3514272"/>
            <a:ext cx="7608157" cy="1012221"/>
          </a:xfrm>
        </p:spPr>
        <p:txBody>
          <a:bodyPr/>
          <a:lstStyle/>
          <a:p>
            <a:pPr algn="ctr"/>
            <a:r>
              <a:rPr lang="en-US" dirty="0"/>
              <a:t>Are all Baltimore City communities getting access to high speed data?</a:t>
            </a:r>
          </a:p>
        </p:txBody>
      </p:sp>
    </p:spTree>
    <p:extLst>
      <p:ext uri="{BB962C8B-B14F-4D97-AF65-F5344CB8AC3E}">
        <p14:creationId xmlns:p14="http://schemas.microsoft.com/office/powerpoint/2010/main" val="159361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0B91-10C0-6745-8E75-A7AC686AD795}"/>
              </a:ext>
            </a:extLst>
          </p:cNvPr>
          <p:cNvSpPr>
            <a:spLocks noGrp="1"/>
          </p:cNvSpPr>
          <p:nvPr>
            <p:ph type="title"/>
          </p:nvPr>
        </p:nvSpPr>
        <p:spPr>
          <a:xfrm>
            <a:off x="2638424" y="825282"/>
            <a:ext cx="6915152" cy="646330"/>
          </a:xfrm>
        </p:spPr>
        <p:txBody>
          <a:bodyPr vert="horz" lIns="91440" tIns="45720" rIns="91440" bIns="0" rtlCol="0" anchor="ctr">
            <a:normAutofit/>
          </a:bodyPr>
          <a:lstStyle/>
          <a:p>
            <a:pPr algn="ctr"/>
            <a:r>
              <a:rPr lang="en-US" sz="2400" dirty="0">
                <a:latin typeface="Times New Roman" panose="02020603050405020304" pitchFamily="18" charset="0"/>
                <a:cs typeface="Times New Roman" panose="02020603050405020304" pitchFamily="18" charset="0"/>
              </a:rPr>
              <a:t>Background Information</a:t>
            </a:r>
          </a:p>
        </p:txBody>
      </p:sp>
      <p:sp>
        <p:nvSpPr>
          <p:cNvPr id="27" name="TextBox 26">
            <a:extLst>
              <a:ext uri="{FF2B5EF4-FFF2-40B4-BE49-F238E27FC236}">
                <a16:creationId xmlns:a16="http://schemas.microsoft.com/office/drawing/2014/main" id="{9F3F2D47-375D-E544-9CFD-07C9C981F69C}"/>
              </a:ext>
            </a:extLst>
          </p:cNvPr>
          <p:cNvSpPr txBox="1"/>
          <p:nvPr/>
        </p:nvSpPr>
        <p:spPr>
          <a:xfrm>
            <a:off x="2171700" y="1471613"/>
            <a:ext cx="8215313"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internet speed tests conducted by the Measurement Lab include (not exhaustively) of upload speeds, download speeds, round trip time (RTT). The super fastest internet speed advertised by some internet providers is about 1,000 </a:t>
            </a:r>
            <a:r>
              <a:rPr lang="en-US" dirty="0" err="1">
                <a:latin typeface="Times New Roman" panose="02020603050405020304" pitchFamily="18" charset="0"/>
                <a:cs typeface="Times New Roman" panose="02020603050405020304" pitchFamily="18" charset="0"/>
              </a:rPr>
              <a:t>megabites</a:t>
            </a:r>
            <a:r>
              <a:rPr lang="en-US" dirty="0">
                <a:latin typeface="Times New Roman" panose="02020603050405020304" pitchFamily="18" charset="0"/>
                <a:cs typeface="Times New Roman" panose="02020603050405020304" pitchFamily="18" charset="0"/>
              </a:rPr>
              <a:t> per second (</a:t>
            </a:r>
            <a:r>
              <a:rPr lang="en-US" dirty="0" err="1">
                <a:latin typeface="Times New Roman" panose="02020603050405020304" pitchFamily="18" charset="0"/>
                <a:cs typeface="Times New Roman" panose="02020603050405020304" pitchFamily="18" charset="0"/>
              </a:rPr>
              <a:t>mbps</a:t>
            </a:r>
            <a:r>
              <a:rPr lang="en-US" dirty="0">
                <a:latin typeface="Times New Roman" panose="02020603050405020304" pitchFamily="18" charset="0"/>
                <a:cs typeface="Times New Roman" panose="02020603050405020304" pitchFamily="18" charset="0"/>
              </a:rPr>
              <a:t>) and a slower internet speed (basic internet plan) will be around 25 </a:t>
            </a:r>
            <a:r>
              <a:rPr lang="en-US" dirty="0" err="1">
                <a:latin typeface="Times New Roman" panose="02020603050405020304" pitchFamily="18" charset="0"/>
                <a:cs typeface="Times New Roman" panose="02020603050405020304" pitchFamily="18" charset="0"/>
              </a:rPr>
              <a:t>mbps</a:t>
            </a:r>
            <a:r>
              <a:rPr lang="en-US" dirty="0">
                <a:latin typeface="Times New Roman" panose="02020603050405020304" pitchFamily="18" charset="0"/>
                <a:cs typeface="Times New Roman" panose="02020603050405020304" pitchFamily="18" charset="0"/>
              </a:rPr>
              <a:t>. </a:t>
            </a:r>
          </a:p>
        </p:txBody>
      </p:sp>
      <p:graphicFrame>
        <p:nvGraphicFramePr>
          <p:cNvPr id="33" name="Table 32">
            <a:extLst>
              <a:ext uri="{FF2B5EF4-FFF2-40B4-BE49-F238E27FC236}">
                <a16:creationId xmlns:a16="http://schemas.microsoft.com/office/drawing/2014/main" id="{CC572246-B877-4247-9050-4675944BC00E}"/>
              </a:ext>
            </a:extLst>
          </p:cNvPr>
          <p:cNvGraphicFramePr>
            <a:graphicFrameLocks noGrp="1"/>
          </p:cNvGraphicFramePr>
          <p:nvPr>
            <p:extLst>
              <p:ext uri="{D42A27DB-BD31-4B8C-83A1-F6EECF244321}">
                <p14:modId xmlns:p14="http://schemas.microsoft.com/office/powerpoint/2010/main" val="3862916895"/>
              </p:ext>
            </p:extLst>
          </p:nvPr>
        </p:nvGraphicFramePr>
        <p:xfrm>
          <a:off x="790743" y="2671943"/>
          <a:ext cx="5410031" cy="3300230"/>
        </p:xfrm>
        <a:graphic>
          <a:graphicData uri="http://schemas.openxmlformats.org/drawingml/2006/table">
            <a:tbl>
              <a:tblPr/>
              <a:tblGrid>
                <a:gridCol w="2679926">
                  <a:extLst>
                    <a:ext uri="{9D8B030D-6E8A-4147-A177-3AD203B41FA5}">
                      <a16:colId xmlns:a16="http://schemas.microsoft.com/office/drawing/2014/main" val="1707489451"/>
                    </a:ext>
                  </a:extLst>
                </a:gridCol>
                <a:gridCol w="2730105">
                  <a:extLst>
                    <a:ext uri="{9D8B030D-6E8A-4147-A177-3AD203B41FA5}">
                      <a16:colId xmlns:a16="http://schemas.microsoft.com/office/drawing/2014/main" val="3447422349"/>
                    </a:ext>
                  </a:extLst>
                </a:gridCol>
              </a:tblGrid>
              <a:tr h="439769">
                <a:tc>
                  <a:txBody>
                    <a:bodyPr/>
                    <a:lstStyle/>
                    <a:p>
                      <a:pPr algn="l" fontAlgn="ctr"/>
                      <a:r>
                        <a:rPr lang="en-US" sz="800" b="1">
                          <a:solidFill>
                            <a:srgbClr val="005FB9"/>
                          </a:solidFill>
                          <a:effectLst/>
                        </a:rPr>
                        <a:t>If you want ...</a:t>
                      </a:r>
                    </a:p>
                  </a:txBody>
                  <a:tcPr marL="53400" marR="53400" marT="133500" marB="133500" anchor="ctr">
                    <a:lnL w="9525" cap="flat" cmpd="sng" algn="ctr">
                      <a:solidFill>
                        <a:srgbClr val="D2D7DC"/>
                      </a:solidFill>
                      <a:prstDash val="solid"/>
                      <a:round/>
                      <a:headEnd type="none" w="med" len="med"/>
                      <a:tailEnd type="none" w="med" len="med"/>
                    </a:lnL>
                    <a:lnR w="9525" cap="flat" cmpd="sng" algn="ctr">
                      <a:solidFill>
                        <a:srgbClr val="D2D7DC"/>
                      </a:solidFill>
                      <a:prstDash val="solid"/>
                      <a:round/>
                      <a:headEnd type="none" w="med" len="med"/>
                      <a:tailEnd type="none" w="med" len="med"/>
                    </a:lnR>
                    <a:lnT>
                      <a:noFill/>
                    </a:lnT>
                    <a:lnB w="9525" cap="flat" cmpd="sng" algn="ctr">
                      <a:solidFill>
                        <a:srgbClr val="D2D7DC"/>
                      </a:solidFill>
                      <a:prstDash val="solid"/>
                      <a:round/>
                      <a:headEnd type="none" w="med" len="med"/>
                      <a:tailEnd type="none" w="med" len="med"/>
                    </a:lnB>
                    <a:solidFill>
                      <a:srgbClr val="F5F6F7"/>
                    </a:solidFill>
                  </a:tcPr>
                </a:tc>
                <a:tc>
                  <a:txBody>
                    <a:bodyPr/>
                    <a:lstStyle/>
                    <a:p>
                      <a:pPr algn="l" fontAlgn="ctr"/>
                      <a:r>
                        <a:rPr lang="en-US" sz="800" b="1">
                          <a:solidFill>
                            <a:srgbClr val="005FB9"/>
                          </a:solidFill>
                          <a:effectLst/>
                        </a:rPr>
                        <a:t>You'll need about...</a:t>
                      </a:r>
                    </a:p>
                  </a:txBody>
                  <a:tcPr marL="53400" marR="53400" marT="133500" marB="133500" anchor="ctr">
                    <a:lnL w="9525" cap="flat" cmpd="sng" algn="ctr">
                      <a:solidFill>
                        <a:srgbClr val="D2D7DC"/>
                      </a:solidFill>
                      <a:prstDash val="solid"/>
                      <a:round/>
                      <a:headEnd type="none" w="med" len="med"/>
                      <a:tailEnd type="none" w="med" len="med"/>
                    </a:lnL>
                    <a:lnR>
                      <a:noFill/>
                    </a:lnR>
                    <a:lnT>
                      <a:noFill/>
                    </a:lnT>
                    <a:lnB w="9525" cap="flat" cmpd="sng" algn="ctr">
                      <a:solidFill>
                        <a:srgbClr val="D2D7DC"/>
                      </a:solidFill>
                      <a:prstDash val="solid"/>
                      <a:round/>
                      <a:headEnd type="none" w="med" len="med"/>
                      <a:tailEnd type="none" w="med" len="med"/>
                    </a:lnB>
                    <a:solidFill>
                      <a:srgbClr val="F5F6F7"/>
                    </a:solidFill>
                  </a:tcPr>
                </a:tc>
                <a:extLst>
                  <a:ext uri="{0D108BD9-81ED-4DB2-BD59-A6C34878D82A}">
                    <a16:rowId xmlns:a16="http://schemas.microsoft.com/office/drawing/2014/main" val="2300676365"/>
                  </a:ext>
                </a:extLst>
              </a:tr>
              <a:tr h="439769">
                <a:tc>
                  <a:txBody>
                    <a:bodyPr/>
                    <a:lstStyle/>
                    <a:p>
                      <a:pPr fontAlgn="t"/>
                      <a:r>
                        <a:rPr lang="en-US" sz="800" b="1" dirty="0">
                          <a:effectLst/>
                        </a:rPr>
                        <a:t>General web surfing, email, social media</a:t>
                      </a:r>
                    </a:p>
                  </a:txBody>
                  <a:tcPr marL="53400" marR="53400" marT="133500" marB="133500">
                    <a:lnL w="9525" cap="flat" cmpd="sng" algn="ctr">
                      <a:solidFill>
                        <a:srgbClr val="D2D7DC"/>
                      </a:solidFill>
                      <a:prstDash val="solid"/>
                      <a:round/>
                      <a:headEnd type="none" w="med" len="med"/>
                      <a:tailEnd type="none" w="med" len="med"/>
                    </a:lnL>
                    <a:lnR w="9525" cap="flat" cmpd="sng" algn="ctr">
                      <a:solidFill>
                        <a:srgbClr val="D2D7DC"/>
                      </a:solidFill>
                      <a:prstDash val="solid"/>
                      <a:round/>
                      <a:headEnd type="none" w="med" len="med"/>
                      <a:tailEnd type="none" w="med" len="med"/>
                    </a:lnR>
                    <a:lnT w="9525" cap="flat" cmpd="sng" algn="ctr">
                      <a:solidFill>
                        <a:srgbClr val="D2D7DC"/>
                      </a:solidFill>
                      <a:prstDash val="solid"/>
                      <a:round/>
                      <a:headEnd type="none" w="med" len="med"/>
                      <a:tailEnd type="none" w="med" len="med"/>
                    </a:lnT>
                    <a:lnB>
                      <a:noFill/>
                    </a:lnB>
                    <a:solidFill>
                      <a:srgbClr val="FFFFFF"/>
                    </a:solidFill>
                  </a:tcPr>
                </a:tc>
                <a:tc>
                  <a:txBody>
                    <a:bodyPr/>
                    <a:lstStyle/>
                    <a:p>
                      <a:pPr fontAlgn="t"/>
                      <a:r>
                        <a:rPr lang="en-US" sz="800">
                          <a:effectLst/>
                        </a:rPr>
                        <a:t>1 Mbps</a:t>
                      </a:r>
                    </a:p>
                  </a:txBody>
                  <a:tcPr marL="53400" marR="53400" marT="133500" marB="133500">
                    <a:lnL w="9525" cap="flat" cmpd="sng" algn="ctr">
                      <a:solidFill>
                        <a:srgbClr val="D2D7DC"/>
                      </a:solidFill>
                      <a:prstDash val="solid"/>
                      <a:round/>
                      <a:headEnd type="none" w="med" len="med"/>
                      <a:tailEnd type="none" w="med" len="med"/>
                    </a:lnL>
                    <a:lnR>
                      <a:noFill/>
                    </a:lnR>
                    <a:lnT w="9525" cap="flat" cmpd="sng" algn="ctr">
                      <a:solidFill>
                        <a:srgbClr val="D2D7D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90357361"/>
                  </a:ext>
                </a:extLst>
              </a:tr>
              <a:tr h="439769">
                <a:tc>
                  <a:txBody>
                    <a:bodyPr/>
                    <a:lstStyle/>
                    <a:p>
                      <a:pPr fontAlgn="t"/>
                      <a:r>
                        <a:rPr lang="en-US" sz="800" b="1" dirty="0">
                          <a:effectLst/>
                        </a:rPr>
                        <a:t>Online gaming*</a:t>
                      </a:r>
                    </a:p>
                  </a:txBody>
                  <a:tcPr marL="53400" marR="53400" marT="133500" marB="133500">
                    <a:lnL w="9525" cap="flat" cmpd="sng" algn="ctr">
                      <a:solidFill>
                        <a:srgbClr val="D2D7DC"/>
                      </a:solidFill>
                      <a:prstDash val="solid"/>
                      <a:round/>
                      <a:headEnd type="none" w="med" len="med"/>
                      <a:tailEnd type="none" w="med" len="med"/>
                    </a:lnL>
                    <a:lnR w="9525"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800">
                          <a:effectLst/>
                        </a:rPr>
                        <a:t>1-3 Mbps</a:t>
                      </a:r>
                    </a:p>
                  </a:txBody>
                  <a:tcPr marL="53400" marR="53400" marT="133500" marB="133500">
                    <a:lnL w="9525" cap="flat" cmpd="sng" algn="ctr">
                      <a:solidFill>
                        <a:srgbClr val="D2D7DC"/>
                      </a:solidFill>
                      <a:prstDash val="solid"/>
                      <a:round/>
                      <a:headEnd type="none" w="med" len="med"/>
                      <a:tailEnd type="none" w="med" len="med"/>
                    </a:lnL>
                    <a:lnR>
                      <a:noFill/>
                    </a:lnR>
                    <a:lnT>
                      <a:noFill/>
                    </a:lnT>
                    <a:lnB>
                      <a:noFill/>
                    </a:lnB>
                    <a:solidFill>
                      <a:srgbClr val="F5F6F7"/>
                    </a:solidFill>
                  </a:tcPr>
                </a:tc>
                <a:extLst>
                  <a:ext uri="{0D108BD9-81ED-4DB2-BD59-A6C34878D82A}">
                    <a16:rowId xmlns:a16="http://schemas.microsoft.com/office/drawing/2014/main" val="96214259"/>
                  </a:ext>
                </a:extLst>
              </a:tr>
              <a:tr h="439769">
                <a:tc>
                  <a:txBody>
                    <a:bodyPr/>
                    <a:lstStyle/>
                    <a:p>
                      <a:pPr fontAlgn="t"/>
                      <a:r>
                        <a:rPr lang="en-US" sz="800" b="1" dirty="0">
                          <a:effectLst/>
                        </a:rPr>
                        <a:t>Video conferencing**</a:t>
                      </a:r>
                    </a:p>
                  </a:txBody>
                  <a:tcPr marL="53400" marR="53400" marT="133500" marB="133500">
                    <a:lnL w="9525" cap="flat" cmpd="sng" algn="ctr">
                      <a:solidFill>
                        <a:srgbClr val="D2D7DC"/>
                      </a:solidFill>
                      <a:prstDash val="solid"/>
                      <a:round/>
                      <a:headEnd type="none" w="med" len="med"/>
                      <a:tailEnd type="none" w="med" len="med"/>
                    </a:lnL>
                    <a:lnR w="9525"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800">
                          <a:effectLst/>
                        </a:rPr>
                        <a:t>1-4 Mbps</a:t>
                      </a:r>
                    </a:p>
                  </a:txBody>
                  <a:tcPr marL="53400" marR="53400" marT="133500" marB="133500">
                    <a:lnL w="9525" cap="flat" cmpd="sng" algn="ctr">
                      <a:solidFill>
                        <a:srgbClr val="D2D7DC"/>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323360858"/>
                  </a:ext>
                </a:extLst>
              </a:tr>
              <a:tr h="439769">
                <a:tc>
                  <a:txBody>
                    <a:bodyPr/>
                    <a:lstStyle/>
                    <a:p>
                      <a:pPr fontAlgn="t"/>
                      <a:r>
                        <a:rPr lang="en-US" sz="800" b="1" dirty="0">
                          <a:effectLst/>
                        </a:rPr>
                        <a:t>Standard-definition video streaming</a:t>
                      </a:r>
                    </a:p>
                  </a:txBody>
                  <a:tcPr marL="53400" marR="53400" marT="133500" marB="133500">
                    <a:lnL w="9525" cap="flat" cmpd="sng" algn="ctr">
                      <a:solidFill>
                        <a:srgbClr val="D2D7DC"/>
                      </a:solidFill>
                      <a:prstDash val="solid"/>
                      <a:round/>
                      <a:headEnd type="none" w="med" len="med"/>
                      <a:tailEnd type="none" w="med" len="med"/>
                    </a:lnL>
                    <a:lnR w="9525"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800" dirty="0">
                          <a:effectLst/>
                        </a:rPr>
                        <a:t>3-4 Mbps</a:t>
                      </a:r>
                    </a:p>
                  </a:txBody>
                  <a:tcPr marL="53400" marR="53400" marT="133500" marB="133500">
                    <a:lnL w="9525" cap="flat" cmpd="sng" algn="ctr">
                      <a:solidFill>
                        <a:srgbClr val="D2D7DC"/>
                      </a:solidFill>
                      <a:prstDash val="solid"/>
                      <a:round/>
                      <a:headEnd type="none" w="med" len="med"/>
                      <a:tailEnd type="none" w="med" len="med"/>
                    </a:lnL>
                    <a:lnR>
                      <a:noFill/>
                    </a:lnR>
                    <a:lnT>
                      <a:noFill/>
                    </a:lnT>
                    <a:lnB>
                      <a:noFill/>
                    </a:lnB>
                    <a:solidFill>
                      <a:srgbClr val="F5F6F7"/>
                    </a:solidFill>
                  </a:tcPr>
                </a:tc>
                <a:extLst>
                  <a:ext uri="{0D108BD9-81ED-4DB2-BD59-A6C34878D82A}">
                    <a16:rowId xmlns:a16="http://schemas.microsoft.com/office/drawing/2014/main" val="2441706003"/>
                  </a:ext>
                </a:extLst>
              </a:tr>
              <a:tr h="439769">
                <a:tc>
                  <a:txBody>
                    <a:bodyPr/>
                    <a:lstStyle/>
                    <a:p>
                      <a:pPr fontAlgn="t"/>
                      <a:r>
                        <a:rPr lang="en-US" sz="800" b="1" dirty="0">
                          <a:effectLst/>
                        </a:rPr>
                        <a:t>High-definition video streaming</a:t>
                      </a:r>
                    </a:p>
                  </a:txBody>
                  <a:tcPr marL="53400" marR="53400" marT="133500" marB="133500">
                    <a:lnL w="9525" cap="flat" cmpd="sng" algn="ctr">
                      <a:solidFill>
                        <a:srgbClr val="D2D7DC"/>
                      </a:solidFill>
                      <a:prstDash val="solid"/>
                      <a:round/>
                      <a:headEnd type="none" w="med" len="med"/>
                      <a:tailEnd type="none" w="med" len="med"/>
                    </a:lnL>
                    <a:lnR w="9525" cap="flat" cmpd="sng" algn="ctr">
                      <a:solidFill>
                        <a:srgbClr val="D2D7DC"/>
                      </a:solidFill>
                      <a:prstDash val="solid"/>
                      <a:round/>
                      <a:headEnd type="none" w="med" len="med"/>
                      <a:tailEnd type="none" w="med" len="med"/>
                    </a:lnR>
                    <a:lnT>
                      <a:noFill/>
                    </a:lnT>
                    <a:lnB>
                      <a:noFill/>
                    </a:lnB>
                    <a:solidFill>
                      <a:srgbClr val="FFFFFF"/>
                    </a:solidFill>
                  </a:tcPr>
                </a:tc>
                <a:tc>
                  <a:txBody>
                    <a:bodyPr/>
                    <a:lstStyle/>
                    <a:p>
                      <a:pPr fontAlgn="t"/>
                      <a:r>
                        <a:rPr lang="en-US" sz="800" dirty="0">
                          <a:effectLst/>
                        </a:rPr>
                        <a:t>5-8 Mbps</a:t>
                      </a:r>
                    </a:p>
                  </a:txBody>
                  <a:tcPr marL="53400" marR="53400" marT="133500" marB="133500">
                    <a:lnL w="9525" cap="flat" cmpd="sng" algn="ctr">
                      <a:solidFill>
                        <a:srgbClr val="D2D7DC"/>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08608765"/>
                  </a:ext>
                </a:extLst>
              </a:tr>
              <a:tr h="475450">
                <a:tc>
                  <a:txBody>
                    <a:bodyPr/>
                    <a:lstStyle/>
                    <a:p>
                      <a:pPr fontAlgn="t"/>
                      <a:r>
                        <a:rPr lang="en-US" sz="800" b="1" dirty="0">
                          <a:effectLst/>
                        </a:rPr>
                        <a:t>Frequent large file downloading</a:t>
                      </a:r>
                    </a:p>
                  </a:txBody>
                  <a:tcPr marL="53400" marR="53400" marT="133500" marB="133500">
                    <a:lnL w="9525" cap="flat" cmpd="sng" algn="ctr">
                      <a:solidFill>
                        <a:srgbClr val="D2D7DC"/>
                      </a:solidFill>
                      <a:prstDash val="solid"/>
                      <a:round/>
                      <a:headEnd type="none" w="med" len="med"/>
                      <a:tailEnd type="none" w="med" len="med"/>
                    </a:lnL>
                    <a:lnR w="9525" cap="flat" cmpd="sng" algn="ctr">
                      <a:solidFill>
                        <a:srgbClr val="D2D7DC"/>
                      </a:solidFill>
                      <a:prstDash val="solid"/>
                      <a:round/>
                      <a:headEnd type="none" w="med" len="med"/>
                      <a:tailEnd type="none" w="med" len="med"/>
                    </a:lnR>
                    <a:lnT>
                      <a:noFill/>
                    </a:lnT>
                    <a:lnB>
                      <a:noFill/>
                    </a:lnB>
                    <a:solidFill>
                      <a:srgbClr val="F5F6F7"/>
                    </a:solidFill>
                  </a:tcPr>
                </a:tc>
                <a:tc>
                  <a:txBody>
                    <a:bodyPr/>
                    <a:lstStyle/>
                    <a:p>
                      <a:pPr fontAlgn="t"/>
                      <a:r>
                        <a:rPr lang="en-US" sz="800" dirty="0">
                          <a:effectLst/>
                        </a:rPr>
                        <a:t>50 Mbps and up </a:t>
                      </a:r>
                    </a:p>
                  </a:txBody>
                  <a:tcPr marL="53400" marR="53400" marT="133500" marB="133500">
                    <a:lnL w="9525" cap="flat" cmpd="sng" algn="ctr">
                      <a:solidFill>
                        <a:srgbClr val="D2D7DC"/>
                      </a:solidFill>
                      <a:prstDash val="solid"/>
                      <a:round/>
                      <a:headEnd type="none" w="med" len="med"/>
                      <a:tailEnd type="none" w="med" len="med"/>
                    </a:lnL>
                    <a:lnR>
                      <a:noFill/>
                    </a:lnR>
                    <a:lnT>
                      <a:noFill/>
                    </a:lnT>
                    <a:lnB>
                      <a:noFill/>
                    </a:lnB>
                    <a:solidFill>
                      <a:srgbClr val="F5F6F7"/>
                    </a:solidFill>
                  </a:tcPr>
                </a:tc>
                <a:extLst>
                  <a:ext uri="{0D108BD9-81ED-4DB2-BD59-A6C34878D82A}">
                    <a16:rowId xmlns:a16="http://schemas.microsoft.com/office/drawing/2014/main" val="446892170"/>
                  </a:ext>
                </a:extLst>
              </a:tr>
              <a:tr h="186166">
                <a:tc>
                  <a:txBody>
                    <a:bodyPr/>
                    <a:lstStyle/>
                    <a:p>
                      <a:endParaRPr lang="en-US" sz="800" dirty="0"/>
                    </a:p>
                  </a:txBody>
                  <a:tcPr marL="42720" marR="42720" marT="21360" marB="21360">
                    <a:lnT>
                      <a:noFill/>
                    </a:lnT>
                  </a:tcPr>
                </a:tc>
                <a:tc>
                  <a:txBody>
                    <a:bodyPr/>
                    <a:lstStyle/>
                    <a:p>
                      <a:endParaRPr lang="en-US" sz="800" dirty="0"/>
                    </a:p>
                  </a:txBody>
                  <a:tcPr marL="42720" marR="42720" marT="21360" marB="21360">
                    <a:lnT>
                      <a:noFill/>
                    </a:lnT>
                  </a:tcPr>
                </a:tc>
                <a:extLst>
                  <a:ext uri="{0D108BD9-81ED-4DB2-BD59-A6C34878D82A}">
                    <a16:rowId xmlns:a16="http://schemas.microsoft.com/office/drawing/2014/main" val="3609751942"/>
                  </a:ext>
                </a:extLst>
              </a:tr>
            </a:tbl>
          </a:graphicData>
        </a:graphic>
      </p:graphicFrame>
      <p:sp>
        <p:nvSpPr>
          <p:cNvPr id="34" name="Rectangle 1">
            <a:extLst>
              <a:ext uri="{FF2B5EF4-FFF2-40B4-BE49-F238E27FC236}">
                <a16:creationId xmlns:a16="http://schemas.microsoft.com/office/drawing/2014/main" id="{17FCB7C6-A989-A54D-AE21-6DEC888B5237}"/>
              </a:ext>
            </a:extLst>
          </p:cNvPr>
          <p:cNvSpPr>
            <a:spLocks noChangeArrowheads="1"/>
          </p:cNvSpPr>
          <p:nvPr/>
        </p:nvSpPr>
        <p:spPr bwMode="auto">
          <a:xfrm>
            <a:off x="3219450" y="-714374"/>
            <a:ext cx="228698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Box 34">
            <a:extLst>
              <a:ext uri="{FF2B5EF4-FFF2-40B4-BE49-F238E27FC236}">
                <a16:creationId xmlns:a16="http://schemas.microsoft.com/office/drawing/2014/main" id="{8448D28D-EE9B-E447-8B49-5372ED29CAA2}"/>
              </a:ext>
            </a:extLst>
          </p:cNvPr>
          <p:cNvSpPr txBox="1"/>
          <p:nvPr/>
        </p:nvSpPr>
        <p:spPr>
          <a:xfrm>
            <a:off x="7086600" y="3300413"/>
            <a:ext cx="184731" cy="369332"/>
          </a:xfrm>
          <a:prstGeom prst="rect">
            <a:avLst/>
          </a:prstGeom>
          <a:noFill/>
        </p:spPr>
        <p:txBody>
          <a:bodyPr wrap="none" rtlCol="0">
            <a:spAutoFit/>
          </a:bodyPr>
          <a:lstStyle/>
          <a:p>
            <a:endParaRPr lang="en-US" dirty="0"/>
          </a:p>
        </p:txBody>
      </p:sp>
      <p:graphicFrame>
        <p:nvGraphicFramePr>
          <p:cNvPr id="38" name="Table 37">
            <a:extLst>
              <a:ext uri="{FF2B5EF4-FFF2-40B4-BE49-F238E27FC236}">
                <a16:creationId xmlns:a16="http://schemas.microsoft.com/office/drawing/2014/main" id="{DBEDCB65-BC67-1B4D-BA46-899AA1844952}"/>
              </a:ext>
            </a:extLst>
          </p:cNvPr>
          <p:cNvGraphicFramePr>
            <a:graphicFrameLocks noGrp="1"/>
          </p:cNvGraphicFramePr>
          <p:nvPr>
            <p:extLst>
              <p:ext uri="{D42A27DB-BD31-4B8C-83A1-F6EECF244321}">
                <p14:modId xmlns:p14="http://schemas.microsoft.com/office/powerpoint/2010/main" val="2477968726"/>
              </p:ext>
            </p:extLst>
          </p:nvPr>
        </p:nvGraphicFramePr>
        <p:xfrm>
          <a:off x="6693189" y="3039843"/>
          <a:ext cx="4350878" cy="2814636"/>
        </p:xfrm>
        <a:graphic>
          <a:graphicData uri="http://schemas.openxmlformats.org/drawingml/2006/table">
            <a:tbl>
              <a:tblPr/>
              <a:tblGrid>
                <a:gridCol w="1330061">
                  <a:extLst>
                    <a:ext uri="{9D8B030D-6E8A-4147-A177-3AD203B41FA5}">
                      <a16:colId xmlns:a16="http://schemas.microsoft.com/office/drawing/2014/main" val="2498145552"/>
                    </a:ext>
                  </a:extLst>
                </a:gridCol>
                <a:gridCol w="1535087">
                  <a:extLst>
                    <a:ext uri="{9D8B030D-6E8A-4147-A177-3AD203B41FA5}">
                      <a16:colId xmlns:a16="http://schemas.microsoft.com/office/drawing/2014/main" val="3009122450"/>
                    </a:ext>
                  </a:extLst>
                </a:gridCol>
                <a:gridCol w="1485730">
                  <a:extLst>
                    <a:ext uri="{9D8B030D-6E8A-4147-A177-3AD203B41FA5}">
                      <a16:colId xmlns:a16="http://schemas.microsoft.com/office/drawing/2014/main" val="3718118428"/>
                    </a:ext>
                  </a:extLst>
                </a:gridCol>
              </a:tblGrid>
              <a:tr h="469106">
                <a:tc>
                  <a:txBody>
                    <a:bodyPr/>
                    <a:lstStyle/>
                    <a:p>
                      <a:pPr algn="ctr" rtl="0" fontAlgn="b"/>
                      <a:r>
                        <a:rPr lang="en-US" sz="1200" b="1">
                          <a:solidFill>
                            <a:srgbClr val="333333"/>
                          </a:solidFill>
                          <a:effectLst/>
                          <a:latin typeface="Open Sans"/>
                        </a:rPr>
                        <a:t>Internet Speed</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200" b="1">
                          <a:solidFill>
                            <a:srgbClr val="333333"/>
                          </a:solidFill>
                          <a:effectLst/>
                          <a:latin typeface="Open Sans"/>
                        </a:rPr>
                        <a:t>Users Supported</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200" b="1">
                          <a:solidFill>
                            <a:srgbClr val="333333"/>
                          </a:solidFill>
                          <a:effectLst/>
                          <a:latin typeface="Open Sans"/>
                        </a:rPr>
                        <a:t>Speed Summary</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F3F3F3"/>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92575175"/>
                  </a:ext>
                </a:extLst>
              </a:tr>
              <a:tr h="469106">
                <a:tc>
                  <a:txBody>
                    <a:bodyPr/>
                    <a:lstStyle/>
                    <a:p>
                      <a:pPr algn="ctr" rtl="0" fontAlgn="t"/>
                      <a:r>
                        <a:rPr lang="en-US" sz="1200" b="0">
                          <a:solidFill>
                            <a:srgbClr val="333333"/>
                          </a:solidFill>
                          <a:effectLst/>
                          <a:latin typeface="Open Sans"/>
                        </a:rPr>
                        <a:t>25 Mbps</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US" sz="1200" b="0">
                          <a:solidFill>
                            <a:srgbClr val="333333"/>
                          </a:solidFill>
                          <a:effectLst/>
                          <a:latin typeface="Open Sans"/>
                        </a:rPr>
                        <a:t>1-2</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US" sz="1200" b="0">
                          <a:solidFill>
                            <a:srgbClr val="333333"/>
                          </a:solidFill>
                          <a:effectLst/>
                          <a:latin typeface="Open Sans"/>
                        </a:rPr>
                        <a:t>Basic</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725603942"/>
                  </a:ext>
                </a:extLst>
              </a:tr>
              <a:tr h="469106">
                <a:tc>
                  <a:txBody>
                    <a:bodyPr/>
                    <a:lstStyle/>
                    <a:p>
                      <a:pPr algn="ctr" rtl="0" fontAlgn="t"/>
                      <a:r>
                        <a:rPr lang="en-US" sz="1200" b="0">
                          <a:solidFill>
                            <a:srgbClr val="333333"/>
                          </a:solidFill>
                          <a:effectLst/>
                          <a:latin typeface="Open Sans"/>
                        </a:rPr>
                        <a:t>100 Mbps</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US" sz="1200" b="0">
                          <a:solidFill>
                            <a:srgbClr val="333333"/>
                          </a:solidFill>
                          <a:effectLst/>
                          <a:latin typeface="Open Sans"/>
                        </a:rPr>
                        <a:t>3-4</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US" sz="1200" b="0">
                          <a:solidFill>
                            <a:srgbClr val="333333"/>
                          </a:solidFill>
                          <a:effectLst/>
                          <a:latin typeface="Open Sans"/>
                        </a:rPr>
                        <a:t>Average</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53796121"/>
                  </a:ext>
                </a:extLst>
              </a:tr>
              <a:tr h="469106">
                <a:tc>
                  <a:txBody>
                    <a:bodyPr/>
                    <a:lstStyle/>
                    <a:p>
                      <a:pPr algn="ctr" rtl="0" fontAlgn="t"/>
                      <a:r>
                        <a:rPr lang="en-US" sz="1200" b="0">
                          <a:solidFill>
                            <a:srgbClr val="333333"/>
                          </a:solidFill>
                          <a:effectLst/>
                          <a:latin typeface="Open Sans"/>
                        </a:rPr>
                        <a:t>200 Mbps</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US" sz="1200" b="0">
                          <a:solidFill>
                            <a:srgbClr val="333333"/>
                          </a:solidFill>
                          <a:effectLst/>
                          <a:latin typeface="Open Sans"/>
                        </a:rPr>
                        <a:t>4-5</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US" sz="1200" b="0">
                          <a:solidFill>
                            <a:srgbClr val="333333"/>
                          </a:solidFill>
                          <a:effectLst/>
                          <a:latin typeface="Open Sans"/>
                        </a:rPr>
                        <a:t>Fast</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8035861"/>
                  </a:ext>
                </a:extLst>
              </a:tr>
              <a:tr h="469106">
                <a:tc>
                  <a:txBody>
                    <a:bodyPr/>
                    <a:lstStyle/>
                    <a:p>
                      <a:pPr algn="ctr" rtl="0" fontAlgn="t"/>
                      <a:r>
                        <a:rPr lang="en-US" sz="1200" b="0">
                          <a:solidFill>
                            <a:srgbClr val="333333"/>
                          </a:solidFill>
                          <a:effectLst/>
                          <a:latin typeface="Open Sans"/>
                        </a:rPr>
                        <a:t>500 Mbps</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US" sz="1200" b="0">
                          <a:solidFill>
                            <a:srgbClr val="333333"/>
                          </a:solidFill>
                          <a:effectLst/>
                          <a:latin typeface="Open Sans"/>
                        </a:rPr>
                        <a:t>5+</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US" sz="1200" b="0">
                          <a:solidFill>
                            <a:srgbClr val="333333"/>
                          </a:solidFill>
                          <a:effectLst/>
                          <a:latin typeface="Open Sans"/>
                        </a:rPr>
                        <a:t>Very Fast</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97963773"/>
                  </a:ext>
                </a:extLst>
              </a:tr>
              <a:tr h="469106">
                <a:tc>
                  <a:txBody>
                    <a:bodyPr/>
                    <a:lstStyle/>
                    <a:p>
                      <a:pPr algn="ctr" rtl="0" fontAlgn="t"/>
                      <a:r>
                        <a:rPr lang="en-US" sz="1200" b="0">
                          <a:solidFill>
                            <a:srgbClr val="333333"/>
                          </a:solidFill>
                          <a:effectLst/>
                          <a:latin typeface="Open Sans"/>
                        </a:rPr>
                        <a:t>1000 Mbps</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US" sz="1200" b="0">
                          <a:solidFill>
                            <a:srgbClr val="333333"/>
                          </a:solidFill>
                          <a:effectLst/>
                          <a:latin typeface="Open Sans"/>
                        </a:rPr>
                        <a:t>5+</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US" sz="1200" b="0" dirty="0">
                          <a:solidFill>
                            <a:srgbClr val="333333"/>
                          </a:solidFill>
                          <a:effectLst/>
                          <a:latin typeface="Open Sans"/>
                        </a:rPr>
                        <a:t>Gigabit</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48061501"/>
                  </a:ext>
                </a:extLst>
              </a:tr>
            </a:tbl>
          </a:graphicData>
        </a:graphic>
      </p:graphicFrame>
      <p:sp>
        <p:nvSpPr>
          <p:cNvPr id="39" name="TextBox 38">
            <a:extLst>
              <a:ext uri="{FF2B5EF4-FFF2-40B4-BE49-F238E27FC236}">
                <a16:creationId xmlns:a16="http://schemas.microsoft.com/office/drawing/2014/main" id="{0822E037-5492-0F4A-BF2D-BF24F5B1AAB2}"/>
              </a:ext>
            </a:extLst>
          </p:cNvPr>
          <p:cNvSpPr txBox="1"/>
          <p:nvPr/>
        </p:nvSpPr>
        <p:spPr>
          <a:xfrm>
            <a:off x="9815514" y="5854479"/>
            <a:ext cx="2014538" cy="230832"/>
          </a:xfrm>
          <a:prstGeom prst="rect">
            <a:avLst/>
          </a:prstGeom>
          <a:noFill/>
        </p:spPr>
        <p:txBody>
          <a:bodyPr wrap="square" rtlCol="0">
            <a:spAutoFit/>
          </a:bodyPr>
          <a:lstStyle/>
          <a:p>
            <a:r>
              <a:rPr lang="en-US" sz="900" dirty="0" err="1"/>
              <a:t>Broadbandnow.com</a:t>
            </a:r>
            <a:endParaRPr lang="en-US" sz="900" dirty="0"/>
          </a:p>
        </p:txBody>
      </p:sp>
      <p:sp>
        <p:nvSpPr>
          <p:cNvPr id="40" name="TextBox 39">
            <a:extLst>
              <a:ext uri="{FF2B5EF4-FFF2-40B4-BE49-F238E27FC236}">
                <a16:creationId xmlns:a16="http://schemas.microsoft.com/office/drawing/2014/main" id="{3ACF6D8B-EBED-E34F-B59E-A327F65E13A2}"/>
              </a:ext>
            </a:extLst>
          </p:cNvPr>
          <p:cNvSpPr txBox="1"/>
          <p:nvPr/>
        </p:nvSpPr>
        <p:spPr>
          <a:xfrm>
            <a:off x="4486275" y="5924996"/>
            <a:ext cx="920445" cy="215444"/>
          </a:xfrm>
          <a:prstGeom prst="rect">
            <a:avLst/>
          </a:prstGeom>
          <a:noFill/>
        </p:spPr>
        <p:txBody>
          <a:bodyPr wrap="none" rtlCol="0">
            <a:spAutoFit/>
          </a:bodyPr>
          <a:lstStyle/>
          <a:p>
            <a:r>
              <a:rPr lang="en-US" sz="800" dirty="0" err="1"/>
              <a:t>Nerdwallet.com</a:t>
            </a:r>
            <a:endParaRPr lang="en-US" sz="800" dirty="0"/>
          </a:p>
        </p:txBody>
      </p:sp>
    </p:spTree>
    <p:extLst>
      <p:ext uri="{BB962C8B-B14F-4D97-AF65-F5344CB8AC3E}">
        <p14:creationId xmlns:p14="http://schemas.microsoft.com/office/powerpoint/2010/main" val="222516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68A54B-9065-40B2-8753-8E0288E82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194B8-FBC8-874C-A517-616CE1DFF7B8}"/>
              </a:ext>
            </a:extLst>
          </p:cNvPr>
          <p:cNvSpPr>
            <a:spLocks noGrp="1"/>
          </p:cNvSpPr>
          <p:nvPr>
            <p:ph type="title"/>
          </p:nvPr>
        </p:nvSpPr>
        <p:spPr>
          <a:xfrm>
            <a:off x="1534781" y="804520"/>
            <a:ext cx="4093310" cy="1049235"/>
          </a:xfrm>
        </p:spPr>
        <p:txBody>
          <a:bodyPr>
            <a:normAutofit/>
          </a:bodyPr>
          <a:lstStyle/>
          <a:p>
            <a:r>
              <a:rPr lang="en-US" dirty="0"/>
              <a:t>The process</a:t>
            </a:r>
          </a:p>
        </p:txBody>
      </p:sp>
      <p:cxnSp>
        <p:nvCxnSpPr>
          <p:cNvPr id="15" name="Straight Connector 14">
            <a:extLst>
              <a:ext uri="{FF2B5EF4-FFF2-40B4-BE49-F238E27FC236}">
                <a16:creationId xmlns:a16="http://schemas.microsoft.com/office/drawing/2014/main" id="{515F3B72-790F-4B1A-90DE-5EC31C829B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17" name="Rectangle 16">
            <a:extLst>
              <a:ext uri="{FF2B5EF4-FFF2-40B4-BE49-F238E27FC236}">
                <a16:creationId xmlns:a16="http://schemas.microsoft.com/office/drawing/2014/main" id="{A2BED43D-FF5E-4233-9D4F-A509B5603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6" name="Content Placeholder 5">
            <a:extLst>
              <a:ext uri="{FF2B5EF4-FFF2-40B4-BE49-F238E27FC236}">
                <a16:creationId xmlns:a16="http://schemas.microsoft.com/office/drawing/2014/main" id="{BD678F59-CAFE-264D-8AC1-98FCCDAEFD2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31401" y="428660"/>
            <a:ext cx="8060296" cy="5037685"/>
          </a:xfrm>
          <a:prstGeom prst="rect">
            <a:avLst/>
          </a:prstGeom>
        </p:spPr>
      </p:pic>
      <p:pic>
        <p:nvPicPr>
          <p:cNvPr id="19" name="Picture 18">
            <a:extLst>
              <a:ext uri="{FF2B5EF4-FFF2-40B4-BE49-F238E27FC236}">
                <a16:creationId xmlns:a16="http://schemas.microsoft.com/office/drawing/2014/main" id="{051D0F8B-A6FE-4009-88A1-49ABE7CEF2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21" name="Straight Connector 20">
            <a:extLst>
              <a:ext uri="{FF2B5EF4-FFF2-40B4-BE49-F238E27FC236}">
                <a16:creationId xmlns:a16="http://schemas.microsoft.com/office/drawing/2014/main" id="{4C5057B3-E936-43A2-9EEE-514EF0434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9" name="Content Placeholder 8">
            <a:extLst>
              <a:ext uri="{FF2B5EF4-FFF2-40B4-BE49-F238E27FC236}">
                <a16:creationId xmlns:a16="http://schemas.microsoft.com/office/drawing/2014/main" id="{4959BC6D-6982-CE46-84A3-19077154076B}"/>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301" y="2562144"/>
            <a:ext cx="4615164" cy="2884478"/>
          </a:xfrm>
        </p:spPr>
      </p:pic>
    </p:spTree>
    <p:extLst>
      <p:ext uri="{BB962C8B-B14F-4D97-AF65-F5344CB8AC3E}">
        <p14:creationId xmlns:p14="http://schemas.microsoft.com/office/powerpoint/2010/main" val="89803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5A90-CCF7-0248-83E4-D7FAE1D692BC}"/>
              </a:ext>
            </a:extLst>
          </p:cNvPr>
          <p:cNvSpPr>
            <a:spLocks noGrp="1"/>
          </p:cNvSpPr>
          <p:nvPr>
            <p:ph type="title"/>
          </p:nvPr>
        </p:nvSpPr>
        <p:spPr/>
        <p:txBody>
          <a:bodyPr/>
          <a:lstStyle/>
          <a:p>
            <a:endParaRPr lang="en-US" dirty="0"/>
          </a:p>
        </p:txBody>
      </p:sp>
      <p:sp>
        <p:nvSpPr>
          <p:cNvPr id="12" name="Content Placeholder 11">
            <a:extLst>
              <a:ext uri="{FF2B5EF4-FFF2-40B4-BE49-F238E27FC236}">
                <a16:creationId xmlns:a16="http://schemas.microsoft.com/office/drawing/2014/main" id="{11629ED4-5E93-B145-A803-19D73E536466}"/>
              </a:ext>
            </a:extLst>
          </p:cNvPr>
          <p:cNvSpPr>
            <a:spLocks noGrp="1"/>
          </p:cNvSpPr>
          <p:nvPr>
            <p:ph idx="1"/>
          </p:nvPr>
        </p:nvSpPr>
        <p:spPr/>
        <p:txBody>
          <a:bodyPr/>
          <a:lstStyle/>
          <a:p>
            <a:endParaRPr lang="en-US"/>
          </a:p>
        </p:txBody>
      </p:sp>
      <p:graphicFrame>
        <p:nvGraphicFramePr>
          <p:cNvPr id="13" name="Chart 12">
            <a:extLst>
              <a:ext uri="{FF2B5EF4-FFF2-40B4-BE49-F238E27FC236}">
                <a16:creationId xmlns:a16="http://schemas.microsoft.com/office/drawing/2014/main" id="{5F69D3E9-47B7-D14F-9B93-24FA01296FA3}"/>
              </a:ext>
            </a:extLst>
          </p:cNvPr>
          <p:cNvGraphicFramePr>
            <a:graphicFrameLocks/>
          </p:cNvGraphicFramePr>
          <p:nvPr>
            <p:extLst>
              <p:ext uri="{D42A27DB-BD31-4B8C-83A1-F6EECF244321}">
                <p14:modId xmlns:p14="http://schemas.microsoft.com/office/powerpoint/2010/main" val="3917860896"/>
              </p:ext>
            </p:extLst>
          </p:nvPr>
        </p:nvGraphicFramePr>
        <p:xfrm>
          <a:off x="6600052" y="1089570"/>
          <a:ext cx="5189178" cy="4376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AEA77F29-6F9F-FB40-9415-0A663BDB6807}"/>
              </a:ext>
            </a:extLst>
          </p:cNvPr>
          <p:cNvGraphicFramePr>
            <a:graphicFrameLocks/>
          </p:cNvGraphicFramePr>
          <p:nvPr>
            <p:extLst>
              <p:ext uri="{D42A27DB-BD31-4B8C-83A1-F6EECF244321}">
                <p14:modId xmlns:p14="http://schemas.microsoft.com/office/powerpoint/2010/main" val="1806365422"/>
              </p:ext>
            </p:extLst>
          </p:nvPr>
        </p:nvGraphicFramePr>
        <p:xfrm>
          <a:off x="227239" y="185058"/>
          <a:ext cx="6296612" cy="57374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1204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5" name="Straight Connector 14">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DE33292-50BA-4AED-A315-7A6ADB4B10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FE93A4E5-9844-4C94-BE97-92EDCA2EB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52113E9-B822-4FC0-9815-D9FD422C4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DF51269-CCB8-A44B-8C4A-9C3D4517215A}"/>
              </a:ext>
            </a:extLst>
          </p:cNvPr>
          <p:cNvSpPr>
            <a:spLocks noGrp="1"/>
          </p:cNvSpPr>
          <p:nvPr>
            <p:ph type="title"/>
          </p:nvPr>
        </p:nvSpPr>
        <p:spPr>
          <a:xfrm>
            <a:off x="457910" y="2182319"/>
            <a:ext cx="2094077" cy="488372"/>
          </a:xfrm>
        </p:spPr>
        <p:txBody>
          <a:bodyPr vert="horz" lIns="91440" tIns="45720" rIns="91440" bIns="0" rtlCol="0" anchor="b">
            <a:noAutofit/>
          </a:bodyPr>
          <a:lstStyle/>
          <a:p>
            <a:r>
              <a:rPr lang="en-US" sz="1050" b="1" dirty="0">
                <a:latin typeface="Times New Roman" panose="02020603050405020304" pitchFamily="18" charset="0"/>
                <a:cs typeface="Times New Roman" panose="02020603050405020304" pitchFamily="18" charset="0"/>
              </a:rPr>
              <a:t>Interactive Map Link</a:t>
            </a:r>
            <a:r>
              <a:rPr lang="en-US" sz="1050" dirty="0">
                <a:latin typeface="Times New Roman" panose="02020603050405020304" pitchFamily="18" charset="0"/>
                <a:cs typeface="Times New Roman" panose="02020603050405020304" pitchFamily="18" charset="0"/>
              </a:rPr>
              <a:t>: https://</a:t>
            </a:r>
            <a:r>
              <a:rPr lang="en-US" sz="1050" dirty="0" err="1">
                <a:latin typeface="Times New Roman" panose="02020603050405020304" pitchFamily="18" charset="0"/>
                <a:cs typeface="Times New Roman" panose="02020603050405020304" pitchFamily="18" charset="0"/>
              </a:rPr>
              <a:t>www.google.com</a:t>
            </a:r>
            <a:r>
              <a:rPr lang="en-US" sz="1050" dirty="0">
                <a:latin typeface="Times New Roman" panose="02020603050405020304" pitchFamily="18" charset="0"/>
                <a:cs typeface="Times New Roman" panose="02020603050405020304" pitchFamily="18" charset="0"/>
              </a:rPr>
              <a:t>/maps/d/</a:t>
            </a:r>
            <a:r>
              <a:rPr lang="en-US" sz="1050" dirty="0" err="1">
                <a:latin typeface="Times New Roman" panose="02020603050405020304" pitchFamily="18" charset="0"/>
                <a:cs typeface="Times New Roman" panose="02020603050405020304" pitchFamily="18" charset="0"/>
              </a:rPr>
              <a:t>edit?mid</a:t>
            </a:r>
            <a:r>
              <a:rPr lang="en-US" sz="1050" dirty="0">
                <a:latin typeface="Times New Roman" panose="02020603050405020304" pitchFamily="18" charset="0"/>
                <a:cs typeface="Times New Roman" panose="02020603050405020304" pitchFamily="18" charset="0"/>
              </a:rPr>
              <a:t>=1OrqUgMEBWA-kswLi-IJ575PHofSpxMzj&amp;usp=sharing</a:t>
            </a:r>
          </a:p>
        </p:txBody>
      </p:sp>
      <p:cxnSp>
        <p:nvCxnSpPr>
          <p:cNvPr id="23" name="Straight Connector 22">
            <a:extLst>
              <a:ext uri="{FF2B5EF4-FFF2-40B4-BE49-F238E27FC236}">
                <a16:creationId xmlns:a16="http://schemas.microsoft.com/office/drawing/2014/main" id="{54CC25F9-2E48-48AB-8BC0-F5F264549F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0988" y="807259"/>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28665850-0FEB-436B-AD92-E1873CA4C0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6" name="Rectangle 25">
              <a:extLst>
                <a:ext uri="{FF2B5EF4-FFF2-40B4-BE49-F238E27FC236}">
                  <a16:creationId xmlns:a16="http://schemas.microsoft.com/office/drawing/2014/main" id="{29497226-2365-4B3B-9781-1EA8B98DB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863181C-F135-428D-88EE-BDA1BF33E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FFBBF4E2-8D2F-43D2-865D-87F0B3ED0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871" y="977099"/>
            <a:ext cx="6621291" cy="4136205"/>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EF1841E-483F-48D2-BEE9-419DB846F0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33" name="Straight Connector 32">
            <a:extLst>
              <a:ext uri="{FF2B5EF4-FFF2-40B4-BE49-F238E27FC236}">
                <a16:creationId xmlns:a16="http://schemas.microsoft.com/office/drawing/2014/main" id="{D59C9410-83E0-4382-9205-407BA785C3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49BAE04-016E-824E-9833-5F4DFE46203E}"/>
              </a:ext>
            </a:extLst>
          </p:cNvPr>
          <p:cNvSpPr txBox="1"/>
          <p:nvPr/>
        </p:nvSpPr>
        <p:spPr>
          <a:xfrm>
            <a:off x="10872788" y="2486025"/>
            <a:ext cx="184731" cy="369332"/>
          </a:xfrm>
          <a:prstGeom prst="rect">
            <a:avLst/>
          </a:prstGeom>
          <a:noFill/>
        </p:spPr>
        <p:txBody>
          <a:bodyPr wrap="none" rtlCol="0">
            <a:spAutoFit/>
          </a:bodyPr>
          <a:lstStyle/>
          <a:p>
            <a:endParaRPr lang="en-US" dirty="0"/>
          </a:p>
        </p:txBody>
      </p:sp>
      <p:pic>
        <p:nvPicPr>
          <p:cNvPr id="16" name="Picture 15" descr="A picture containing text, map&#10;&#10;Description automatically generated">
            <a:extLst>
              <a:ext uri="{FF2B5EF4-FFF2-40B4-BE49-F238E27FC236}">
                <a16:creationId xmlns:a16="http://schemas.microsoft.com/office/drawing/2014/main" id="{BC19A35B-E55A-714E-B499-794EBE193735}"/>
              </a:ext>
            </a:extLst>
          </p:cNvPr>
          <p:cNvPicPr>
            <a:picLocks noChangeAspect="1"/>
          </p:cNvPicPr>
          <p:nvPr/>
        </p:nvPicPr>
        <p:blipFill>
          <a:blip r:embed="rId3"/>
          <a:stretch>
            <a:fillRect/>
          </a:stretch>
        </p:blipFill>
        <p:spPr>
          <a:xfrm>
            <a:off x="2511951" y="88834"/>
            <a:ext cx="9641944" cy="6026215"/>
          </a:xfrm>
          <a:prstGeom prst="rect">
            <a:avLst/>
          </a:prstGeom>
        </p:spPr>
      </p:pic>
    </p:spTree>
    <p:extLst>
      <p:ext uri="{BB962C8B-B14F-4D97-AF65-F5344CB8AC3E}">
        <p14:creationId xmlns:p14="http://schemas.microsoft.com/office/powerpoint/2010/main" val="188349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77980C74-AF2A-4450-847A-E743B22A2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8D3CF-57DD-A44F-8456-129E7577BAD0}"/>
              </a:ext>
            </a:extLst>
          </p:cNvPr>
          <p:cNvSpPr>
            <a:spLocks noGrp="1"/>
          </p:cNvSpPr>
          <p:nvPr>
            <p:ph type="title"/>
          </p:nvPr>
        </p:nvSpPr>
        <p:spPr>
          <a:xfrm>
            <a:off x="1534696" y="804519"/>
            <a:ext cx="9520158" cy="1049235"/>
          </a:xfrm>
        </p:spPr>
        <p:txBody>
          <a:bodyPr vert="horz" lIns="91440" tIns="45720" rIns="91440" bIns="0" rtlCol="0">
            <a:normAutofit/>
          </a:bodyPr>
          <a:lstStyle/>
          <a:p>
            <a:r>
              <a:rPr lang="en-US"/>
              <a:t>Baltimore Communities with the lowest Average Download Speed</a:t>
            </a:r>
          </a:p>
        </p:txBody>
      </p:sp>
      <p:cxnSp>
        <p:nvCxnSpPr>
          <p:cNvPr id="82" name="Straight Connector 81">
            <a:extLst>
              <a:ext uri="{FF2B5EF4-FFF2-40B4-BE49-F238E27FC236}">
                <a16:creationId xmlns:a16="http://schemas.microsoft.com/office/drawing/2014/main" id="{E9CE1AD2-68C8-4D23-BCA6-A6714F325D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4" name="Rectangle 83">
            <a:extLst>
              <a:ext uri="{FF2B5EF4-FFF2-40B4-BE49-F238E27FC236}">
                <a16:creationId xmlns:a16="http://schemas.microsoft.com/office/drawing/2014/main" id="{698C92D5-DA82-49A4-B257-78C3125FA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4" name="Content Placeholder 3">
            <a:extLst>
              <a:ext uri="{FF2B5EF4-FFF2-40B4-BE49-F238E27FC236}">
                <a16:creationId xmlns:a16="http://schemas.microsoft.com/office/drawing/2014/main" id="{C7629B14-DBC4-5045-A5F3-E61CF14704EC}"/>
              </a:ext>
            </a:extLst>
          </p:cNvPr>
          <p:cNvGraphicFramePr>
            <a:graphicFrameLocks noGrp="1"/>
          </p:cNvGraphicFramePr>
          <p:nvPr>
            <p:ph idx="1"/>
            <p:extLst>
              <p:ext uri="{D42A27DB-BD31-4B8C-83A1-F6EECF244321}">
                <p14:modId xmlns:p14="http://schemas.microsoft.com/office/powerpoint/2010/main" val="1651510558"/>
              </p:ext>
            </p:extLst>
          </p:nvPr>
        </p:nvGraphicFramePr>
        <p:xfrm>
          <a:off x="947842" y="2488222"/>
          <a:ext cx="10329757" cy="3695547"/>
        </p:xfrm>
        <a:graphic>
          <a:graphicData uri="http://schemas.openxmlformats.org/drawingml/2006/table">
            <a:tbl>
              <a:tblPr firstRow="1" bandRow="1"/>
              <a:tblGrid>
                <a:gridCol w="3104237">
                  <a:extLst>
                    <a:ext uri="{9D8B030D-6E8A-4147-A177-3AD203B41FA5}">
                      <a16:colId xmlns:a16="http://schemas.microsoft.com/office/drawing/2014/main" val="82001942"/>
                    </a:ext>
                  </a:extLst>
                </a:gridCol>
                <a:gridCol w="2086356">
                  <a:extLst>
                    <a:ext uri="{9D8B030D-6E8A-4147-A177-3AD203B41FA5}">
                      <a16:colId xmlns:a16="http://schemas.microsoft.com/office/drawing/2014/main" val="2288956242"/>
                    </a:ext>
                  </a:extLst>
                </a:gridCol>
                <a:gridCol w="1409350">
                  <a:extLst>
                    <a:ext uri="{9D8B030D-6E8A-4147-A177-3AD203B41FA5}">
                      <a16:colId xmlns:a16="http://schemas.microsoft.com/office/drawing/2014/main" val="365940752"/>
                    </a:ext>
                  </a:extLst>
                </a:gridCol>
                <a:gridCol w="1056567">
                  <a:extLst>
                    <a:ext uri="{9D8B030D-6E8A-4147-A177-3AD203B41FA5}">
                      <a16:colId xmlns:a16="http://schemas.microsoft.com/office/drawing/2014/main" val="3828919542"/>
                    </a:ext>
                  </a:extLst>
                </a:gridCol>
                <a:gridCol w="1409350">
                  <a:extLst>
                    <a:ext uri="{9D8B030D-6E8A-4147-A177-3AD203B41FA5}">
                      <a16:colId xmlns:a16="http://schemas.microsoft.com/office/drawing/2014/main" val="4079259389"/>
                    </a:ext>
                  </a:extLst>
                </a:gridCol>
                <a:gridCol w="1263897">
                  <a:extLst>
                    <a:ext uri="{9D8B030D-6E8A-4147-A177-3AD203B41FA5}">
                      <a16:colId xmlns:a16="http://schemas.microsoft.com/office/drawing/2014/main" val="902386054"/>
                    </a:ext>
                  </a:extLst>
                </a:gridCol>
              </a:tblGrid>
              <a:tr h="284575">
                <a:tc>
                  <a:txBody>
                    <a:bodyPr/>
                    <a:lstStyle/>
                    <a:p>
                      <a:pPr algn="ctr" fontAlgn="b"/>
                      <a:r>
                        <a:rPr lang="en-US" sz="1500" b="1" i="0" u="none" strike="noStrike" dirty="0">
                          <a:solidFill>
                            <a:srgbClr val="000000"/>
                          </a:solidFill>
                          <a:effectLst/>
                          <a:latin typeface="Times New Roman" panose="02020603050405020304" pitchFamily="18" charset="0"/>
                          <a:cs typeface="Times New Roman" panose="02020603050405020304" pitchFamily="18" charset="0"/>
                        </a:rPr>
                        <a:t>Community</a:t>
                      </a:r>
                    </a:p>
                  </a:txBody>
                  <a:tcPr marL="12043" marR="12043" marT="12043" marB="0" anchor="b">
                    <a:lnL>
                      <a:noFill/>
                    </a:lnL>
                    <a:lnR>
                      <a:noFill/>
                    </a:lnR>
                    <a:lnT>
                      <a:noFill/>
                    </a:lnT>
                    <a:lnB>
                      <a:noFill/>
                    </a:lnB>
                  </a:tcPr>
                </a:tc>
                <a:tc>
                  <a:txBody>
                    <a:bodyPr/>
                    <a:lstStyle/>
                    <a:p>
                      <a:pPr algn="ctr" fontAlgn="b"/>
                      <a:r>
                        <a:rPr lang="en-US" sz="1500" b="1" i="0" u="none" strike="noStrike">
                          <a:solidFill>
                            <a:srgbClr val="000000"/>
                          </a:solidFill>
                          <a:effectLst/>
                          <a:latin typeface="Times New Roman" panose="02020603050405020304" pitchFamily="18" charset="0"/>
                          <a:cs typeface="Times New Roman" panose="02020603050405020304" pitchFamily="18" charset="0"/>
                        </a:rPr>
                        <a:t>Average Speed(mbps)</a:t>
                      </a:r>
                    </a:p>
                  </a:txBody>
                  <a:tcPr marL="12043" marR="12043" marT="12043" marB="0" anchor="b">
                    <a:lnL>
                      <a:noFill/>
                    </a:lnL>
                    <a:lnR>
                      <a:noFill/>
                    </a:lnR>
                    <a:lnT>
                      <a:noFill/>
                    </a:lnT>
                    <a:lnB>
                      <a:noFill/>
                    </a:lnB>
                  </a:tcPr>
                </a:tc>
                <a:tc>
                  <a:txBody>
                    <a:bodyPr/>
                    <a:lstStyle/>
                    <a:p>
                      <a:pPr algn="ctr" fontAlgn="b"/>
                      <a:r>
                        <a:rPr lang="en-US" sz="1500" b="1" i="0" u="none" strike="noStrike">
                          <a:solidFill>
                            <a:srgbClr val="000000"/>
                          </a:solidFill>
                          <a:effectLst/>
                          <a:latin typeface="Times New Roman" panose="02020603050405020304" pitchFamily="18" charset="0"/>
                          <a:cs typeface="Times New Roman" panose="02020603050405020304" pitchFamily="18" charset="0"/>
                        </a:rPr>
                        <a:t>Q1 (25%)</a:t>
                      </a:r>
                    </a:p>
                  </a:txBody>
                  <a:tcPr marL="12043" marR="12043" marT="12043" marB="0" anchor="b">
                    <a:lnL>
                      <a:noFill/>
                    </a:lnL>
                    <a:lnR>
                      <a:noFill/>
                    </a:lnR>
                    <a:lnT>
                      <a:noFill/>
                    </a:lnT>
                    <a:lnB>
                      <a:noFill/>
                    </a:lnB>
                  </a:tcPr>
                </a:tc>
                <a:tc>
                  <a:txBody>
                    <a:bodyPr/>
                    <a:lstStyle/>
                    <a:p>
                      <a:pPr algn="ctr" fontAlgn="b"/>
                      <a:r>
                        <a:rPr lang="en-US" sz="1500" b="1" i="0" u="none" strike="noStrike">
                          <a:solidFill>
                            <a:srgbClr val="000000"/>
                          </a:solidFill>
                          <a:effectLst/>
                          <a:latin typeface="Times New Roman" panose="02020603050405020304" pitchFamily="18" charset="0"/>
                          <a:cs typeface="Times New Roman" panose="02020603050405020304" pitchFamily="18" charset="0"/>
                        </a:rPr>
                        <a:t>Median</a:t>
                      </a:r>
                    </a:p>
                  </a:txBody>
                  <a:tcPr marL="12043" marR="12043" marT="12043" marB="0" anchor="b">
                    <a:lnL>
                      <a:noFill/>
                    </a:lnL>
                    <a:lnR>
                      <a:noFill/>
                    </a:lnR>
                    <a:lnT>
                      <a:noFill/>
                    </a:lnT>
                    <a:lnB>
                      <a:noFill/>
                    </a:lnB>
                  </a:tcPr>
                </a:tc>
                <a:tc>
                  <a:txBody>
                    <a:bodyPr/>
                    <a:lstStyle/>
                    <a:p>
                      <a:pPr algn="ctr" fontAlgn="b"/>
                      <a:r>
                        <a:rPr lang="en-US" sz="1500" b="1" i="0" u="none" strike="noStrike">
                          <a:solidFill>
                            <a:srgbClr val="000000"/>
                          </a:solidFill>
                          <a:effectLst/>
                          <a:latin typeface="Times New Roman" panose="02020603050405020304" pitchFamily="18" charset="0"/>
                          <a:cs typeface="Times New Roman" panose="02020603050405020304" pitchFamily="18" charset="0"/>
                        </a:rPr>
                        <a:t>Q3 (75%)</a:t>
                      </a:r>
                    </a:p>
                  </a:txBody>
                  <a:tcPr marL="12043" marR="12043" marT="12043" marB="0" anchor="b">
                    <a:lnL>
                      <a:noFill/>
                    </a:lnL>
                    <a:lnR>
                      <a:noFill/>
                    </a:lnR>
                    <a:lnT>
                      <a:noFill/>
                    </a:lnT>
                    <a:lnB>
                      <a:noFill/>
                    </a:lnB>
                  </a:tcPr>
                </a:tc>
                <a:tc>
                  <a:txBody>
                    <a:bodyPr/>
                    <a:lstStyle/>
                    <a:p>
                      <a:pPr algn="ctr" fontAlgn="b"/>
                      <a:r>
                        <a:rPr lang="en-US" sz="1500" b="1" i="0" u="none" strike="noStrike" dirty="0">
                          <a:solidFill>
                            <a:srgbClr val="000000"/>
                          </a:solidFill>
                          <a:effectLst/>
                          <a:latin typeface="Times New Roman" panose="02020603050405020304" pitchFamily="18" charset="0"/>
                          <a:cs typeface="Times New Roman" panose="02020603050405020304" pitchFamily="18" charset="0"/>
                        </a:rPr>
                        <a:t>Top 95%</a:t>
                      </a:r>
                    </a:p>
                  </a:txBody>
                  <a:tcPr marL="12043" marR="12043" marT="12043" marB="0" anchor="b">
                    <a:lnL>
                      <a:noFill/>
                    </a:lnL>
                    <a:lnR>
                      <a:noFill/>
                    </a:lnR>
                    <a:lnT>
                      <a:noFill/>
                    </a:lnT>
                    <a:lnB>
                      <a:noFill/>
                    </a:lnB>
                  </a:tcPr>
                </a:tc>
                <a:extLst>
                  <a:ext uri="{0D108BD9-81ED-4DB2-BD59-A6C34878D82A}">
                    <a16:rowId xmlns:a16="http://schemas.microsoft.com/office/drawing/2014/main" val="184858425"/>
                  </a:ext>
                </a:extLst>
              </a:tr>
              <a:tr h="284575">
                <a:tc>
                  <a:txBody>
                    <a:bodyPr/>
                    <a:lstStyle/>
                    <a:p>
                      <a:pPr algn="ctr" fontAlgn="b"/>
                      <a:r>
                        <a:rPr lang="en-US" sz="1500" b="1" i="0" u="none" strike="noStrike" dirty="0">
                          <a:solidFill>
                            <a:srgbClr val="000000"/>
                          </a:solidFill>
                          <a:effectLst/>
                          <a:latin typeface="Times New Roman" panose="02020603050405020304" pitchFamily="18" charset="0"/>
                          <a:cs typeface="Times New Roman" panose="02020603050405020304" pitchFamily="18" charset="0"/>
                        </a:rPr>
                        <a:t>Orangeville/East Highlandtown</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51.11</a:t>
                      </a:r>
                      <a:r>
                        <a:rPr lang="en-US" sz="1500" b="1" i="0" u="none" strike="noStrike" spc="0" dirty="0">
                          <a:solidFill>
                            <a:srgbClr val="000000"/>
                          </a:solidFill>
                          <a:effectLst/>
                          <a:latin typeface="Times New Roman" panose="02020603050405020304" pitchFamily="18" charset="0"/>
                          <a:cs typeface="Times New Roman" panose="02020603050405020304" pitchFamily="18" charset="0"/>
                        </a:rPr>
                        <a:t>6600 </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3.6391</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15.4764</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48.7871</a:t>
                      </a:r>
                    </a:p>
                  </a:txBody>
                  <a:tcPr marL="12043" marR="12043" marT="12043" marB="0" anchor="b">
                    <a:lnL>
                      <a:noFill/>
                    </a:lnL>
                    <a:lnR>
                      <a:noFill/>
                    </a:lnR>
                    <a:lnT>
                      <a:noFill/>
                    </a:lnT>
                    <a:lnB>
                      <a:noFill/>
                    </a:lnB>
                  </a:tcPr>
                </a:tc>
                <a:tc>
                  <a:txBody>
                    <a:bodyPr/>
                    <a:lstStyle/>
                    <a:p>
                      <a:pPr algn="ctr" rtl="0" fontAlgn="b"/>
                      <a:r>
                        <a:rPr lang="en-US" sz="1500" dirty="0">
                          <a:effectLst/>
                          <a:latin typeface="Times New Roman" panose="02020603050405020304" pitchFamily="18" charset="0"/>
                          <a:cs typeface="Times New Roman" panose="02020603050405020304" pitchFamily="18" charset="0"/>
                        </a:rPr>
                        <a:t>217.3765</a:t>
                      </a:r>
                    </a:p>
                  </a:txBody>
                  <a:tcPr marL="28575" marR="28575" marT="19050" marB="19050" anchor="b">
                    <a:lnL>
                      <a:noFill/>
                    </a:lnL>
                    <a:lnR>
                      <a:noFill/>
                    </a:lnR>
                    <a:lnT>
                      <a:noFill/>
                    </a:lnT>
                    <a:lnB>
                      <a:noFill/>
                    </a:lnB>
                  </a:tcPr>
                </a:tc>
                <a:extLst>
                  <a:ext uri="{0D108BD9-81ED-4DB2-BD59-A6C34878D82A}">
                    <a16:rowId xmlns:a16="http://schemas.microsoft.com/office/drawing/2014/main" val="3535913951"/>
                  </a:ext>
                </a:extLst>
              </a:tr>
              <a:tr h="284575">
                <a:tc>
                  <a:txBody>
                    <a:bodyPr/>
                    <a:lstStyle/>
                    <a:p>
                      <a:pPr algn="ctr" fontAlgn="b"/>
                      <a:r>
                        <a:rPr lang="en-US" sz="1500" b="1" i="0" u="none" strike="noStrike" dirty="0" err="1">
                          <a:solidFill>
                            <a:srgbClr val="000000"/>
                          </a:solidFill>
                          <a:effectLst/>
                          <a:latin typeface="Times New Roman" panose="02020603050405020304" pitchFamily="18" charset="0"/>
                          <a:cs typeface="Times New Roman" panose="02020603050405020304" pitchFamily="18" charset="0"/>
                        </a:rPr>
                        <a:t>Sandtown</a:t>
                      </a:r>
                      <a:r>
                        <a:rPr lang="en-US" sz="1500" b="1" i="0" u="none" strike="noStrike" dirty="0">
                          <a:solidFill>
                            <a:srgbClr val="000000"/>
                          </a:solidFill>
                          <a:effectLst/>
                          <a:latin typeface="Times New Roman" panose="02020603050405020304" pitchFamily="18" charset="0"/>
                          <a:cs typeface="Times New Roman" panose="02020603050405020304" pitchFamily="18" charset="0"/>
                        </a:rPr>
                        <a:t>-Winchester/Harlem Park</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51.11</a:t>
                      </a:r>
                      <a:r>
                        <a:rPr lang="en-US" sz="1500" b="1" i="0" u="none" strike="noStrike" spc="0" dirty="0">
                          <a:solidFill>
                            <a:srgbClr val="000000"/>
                          </a:solidFill>
                          <a:effectLst/>
                          <a:latin typeface="Times New Roman" panose="02020603050405020304" pitchFamily="18" charset="0"/>
                          <a:cs typeface="Times New Roman" panose="02020603050405020304" pitchFamily="18" charset="0"/>
                        </a:rPr>
                        <a:t>6967</a:t>
                      </a:r>
                      <a:endParaRPr lang="en-US" sz="1500" b="0" i="0" u="none" strike="noStrike" spc="0" dirty="0">
                        <a:solidFill>
                          <a:srgbClr val="000000"/>
                        </a:solidFill>
                        <a:effectLst/>
                        <a:latin typeface="Times New Roman" panose="02020603050405020304" pitchFamily="18" charset="0"/>
                        <a:cs typeface="Times New Roman" panose="02020603050405020304" pitchFamily="18" charset="0"/>
                      </a:endParaRP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3.6390</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15.4556</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48.7509</a:t>
                      </a:r>
                    </a:p>
                  </a:txBody>
                  <a:tcPr marL="12043" marR="12043" marT="12043" marB="0" anchor="b">
                    <a:lnL>
                      <a:noFill/>
                    </a:lnL>
                    <a:lnR>
                      <a:noFill/>
                    </a:lnR>
                    <a:lnT>
                      <a:noFill/>
                    </a:lnT>
                    <a:lnB>
                      <a:noFill/>
                    </a:lnB>
                  </a:tcPr>
                </a:tc>
                <a:tc>
                  <a:txBody>
                    <a:bodyPr/>
                    <a:lstStyle/>
                    <a:p>
                      <a:pPr algn="ctr" rtl="0" fontAlgn="b"/>
                      <a:r>
                        <a:rPr lang="en-US" sz="1500" dirty="0">
                          <a:effectLst/>
                          <a:latin typeface="Times New Roman" panose="02020603050405020304" pitchFamily="18" charset="0"/>
                          <a:cs typeface="Times New Roman" panose="02020603050405020304" pitchFamily="18" charset="0"/>
                        </a:rPr>
                        <a:t>217.0754</a:t>
                      </a:r>
                    </a:p>
                  </a:txBody>
                  <a:tcPr marL="28575" marR="28575" marT="19050" marB="19050" anchor="b">
                    <a:lnL>
                      <a:noFill/>
                    </a:lnL>
                    <a:lnR>
                      <a:noFill/>
                    </a:lnR>
                    <a:lnT>
                      <a:noFill/>
                    </a:lnT>
                    <a:lnB>
                      <a:noFill/>
                    </a:lnB>
                  </a:tcPr>
                </a:tc>
                <a:extLst>
                  <a:ext uri="{0D108BD9-81ED-4DB2-BD59-A6C34878D82A}">
                    <a16:rowId xmlns:a16="http://schemas.microsoft.com/office/drawing/2014/main" val="1950025379"/>
                  </a:ext>
                </a:extLst>
              </a:tr>
              <a:tr h="284575">
                <a:tc>
                  <a:txBody>
                    <a:bodyPr/>
                    <a:lstStyle/>
                    <a:p>
                      <a:pPr algn="ctr" fontAlgn="b"/>
                      <a:r>
                        <a:rPr lang="en-US" sz="1500" b="1" i="0" u="none" strike="noStrike" dirty="0">
                          <a:solidFill>
                            <a:srgbClr val="000000"/>
                          </a:solidFill>
                          <a:effectLst/>
                          <a:latin typeface="Times New Roman" panose="02020603050405020304" pitchFamily="18" charset="0"/>
                          <a:cs typeface="Times New Roman" panose="02020603050405020304" pitchFamily="18" charset="0"/>
                        </a:rPr>
                        <a:t>The </a:t>
                      </a:r>
                      <a:r>
                        <a:rPr lang="en-US" sz="1500" b="1" i="0" u="none" strike="noStrike" dirty="0" err="1">
                          <a:solidFill>
                            <a:srgbClr val="000000"/>
                          </a:solidFill>
                          <a:effectLst/>
                          <a:latin typeface="Times New Roman" panose="02020603050405020304" pitchFamily="18" charset="0"/>
                          <a:cs typeface="Times New Roman" panose="02020603050405020304" pitchFamily="18" charset="0"/>
                        </a:rPr>
                        <a:t>Waverlies</a:t>
                      </a:r>
                      <a:endParaRPr lang="en-US"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51.11</a:t>
                      </a:r>
                      <a:r>
                        <a:rPr lang="en-US" sz="1500" b="1" i="0" u="none" strike="noStrike" spc="0" dirty="0">
                          <a:solidFill>
                            <a:srgbClr val="000000"/>
                          </a:solidFill>
                          <a:effectLst/>
                          <a:latin typeface="Times New Roman" panose="02020603050405020304" pitchFamily="18" charset="0"/>
                          <a:cs typeface="Times New Roman" panose="02020603050405020304" pitchFamily="18" charset="0"/>
                        </a:rPr>
                        <a:t>7055</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3.6383</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15.4500</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48.7074</a:t>
                      </a:r>
                    </a:p>
                  </a:txBody>
                  <a:tcPr marL="12043" marR="12043" marT="12043" marB="0" anchor="b">
                    <a:lnL>
                      <a:noFill/>
                    </a:lnL>
                    <a:lnR>
                      <a:noFill/>
                    </a:lnR>
                    <a:lnT>
                      <a:noFill/>
                    </a:lnT>
                    <a:lnB>
                      <a:noFill/>
                    </a:lnB>
                  </a:tcPr>
                </a:tc>
                <a:tc>
                  <a:txBody>
                    <a:bodyPr/>
                    <a:lstStyle/>
                    <a:p>
                      <a:pPr algn="ctr" rtl="0" fontAlgn="b"/>
                      <a:r>
                        <a:rPr lang="en-US" sz="1500" dirty="0">
                          <a:effectLst/>
                          <a:latin typeface="Times New Roman" panose="02020603050405020304" pitchFamily="18" charset="0"/>
                          <a:cs typeface="Times New Roman" panose="02020603050405020304" pitchFamily="18" charset="0"/>
                        </a:rPr>
                        <a:t>217.3692</a:t>
                      </a:r>
                    </a:p>
                  </a:txBody>
                  <a:tcPr marL="28575" marR="28575" marT="19050" marB="19050" anchor="b">
                    <a:lnL>
                      <a:noFill/>
                    </a:lnL>
                    <a:lnR>
                      <a:noFill/>
                    </a:lnR>
                    <a:lnT>
                      <a:noFill/>
                    </a:lnT>
                    <a:lnB>
                      <a:noFill/>
                    </a:lnB>
                  </a:tcPr>
                </a:tc>
                <a:extLst>
                  <a:ext uri="{0D108BD9-81ED-4DB2-BD59-A6C34878D82A}">
                    <a16:rowId xmlns:a16="http://schemas.microsoft.com/office/drawing/2014/main" val="936492181"/>
                  </a:ext>
                </a:extLst>
              </a:tr>
              <a:tr h="284575">
                <a:tc>
                  <a:txBody>
                    <a:bodyPr/>
                    <a:lstStyle/>
                    <a:p>
                      <a:pPr algn="ctr" fontAlgn="b"/>
                      <a:r>
                        <a:rPr lang="en-US" sz="1500" b="1" i="0" u="none" strike="noStrike" dirty="0">
                          <a:solidFill>
                            <a:srgbClr val="000000"/>
                          </a:solidFill>
                          <a:effectLst/>
                          <a:latin typeface="Times New Roman" panose="02020603050405020304" pitchFamily="18" charset="0"/>
                          <a:cs typeface="Times New Roman" panose="02020603050405020304" pitchFamily="18" charset="0"/>
                        </a:rPr>
                        <a:t>Southern Park Heights</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51.11</a:t>
                      </a:r>
                      <a:r>
                        <a:rPr lang="en-US" sz="1500" b="1" i="0" u="none" strike="noStrike" spc="0" dirty="0">
                          <a:solidFill>
                            <a:srgbClr val="000000"/>
                          </a:solidFill>
                          <a:effectLst/>
                          <a:latin typeface="Times New Roman" panose="02020603050405020304" pitchFamily="18" charset="0"/>
                          <a:cs typeface="Times New Roman" panose="02020603050405020304" pitchFamily="18" charset="0"/>
                        </a:rPr>
                        <a:t>7123</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3.6468</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15.4649</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48.8004</a:t>
                      </a:r>
                    </a:p>
                  </a:txBody>
                  <a:tcPr marL="12043" marR="12043" marT="12043" marB="0" anchor="b">
                    <a:lnL>
                      <a:noFill/>
                    </a:lnL>
                    <a:lnR>
                      <a:noFill/>
                    </a:lnR>
                    <a:lnT>
                      <a:noFill/>
                    </a:lnT>
                    <a:lnB>
                      <a:noFill/>
                    </a:lnB>
                  </a:tcPr>
                </a:tc>
                <a:tc>
                  <a:txBody>
                    <a:bodyPr/>
                    <a:lstStyle/>
                    <a:p>
                      <a:pPr algn="ctr" rtl="0" fontAlgn="b"/>
                      <a:r>
                        <a:rPr lang="en-US" sz="1500" dirty="0">
                          <a:effectLst/>
                          <a:latin typeface="Times New Roman" panose="02020603050405020304" pitchFamily="18" charset="0"/>
                          <a:cs typeface="Times New Roman" panose="02020603050405020304" pitchFamily="18" charset="0"/>
                        </a:rPr>
                        <a:t>217.5852</a:t>
                      </a:r>
                    </a:p>
                  </a:txBody>
                  <a:tcPr marL="28575" marR="28575" marT="19050" marB="19050" anchor="b">
                    <a:lnL>
                      <a:noFill/>
                    </a:lnL>
                    <a:lnR>
                      <a:noFill/>
                    </a:lnR>
                    <a:lnT>
                      <a:noFill/>
                    </a:lnT>
                    <a:lnB>
                      <a:noFill/>
                    </a:lnB>
                  </a:tcPr>
                </a:tc>
                <a:extLst>
                  <a:ext uri="{0D108BD9-81ED-4DB2-BD59-A6C34878D82A}">
                    <a16:rowId xmlns:a16="http://schemas.microsoft.com/office/drawing/2014/main" val="819308828"/>
                  </a:ext>
                </a:extLst>
              </a:tr>
              <a:tr h="284575">
                <a:tc>
                  <a:txBody>
                    <a:bodyPr/>
                    <a:lstStyle/>
                    <a:p>
                      <a:pPr algn="ctr" fontAlgn="b"/>
                      <a:r>
                        <a:rPr lang="en-US" sz="1500" b="1" i="0" u="none" strike="noStrike" dirty="0">
                          <a:solidFill>
                            <a:srgbClr val="000000"/>
                          </a:solidFill>
                          <a:effectLst/>
                          <a:latin typeface="Times New Roman" panose="02020603050405020304" pitchFamily="18" charset="0"/>
                          <a:cs typeface="Times New Roman" panose="02020603050405020304" pitchFamily="18" charset="0"/>
                        </a:rPr>
                        <a:t>Chinquapin Park/Belvedere</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51.11</a:t>
                      </a:r>
                      <a:r>
                        <a:rPr lang="en-US" sz="1500" b="1" i="0" u="none" strike="noStrike" spc="0" dirty="0">
                          <a:solidFill>
                            <a:srgbClr val="000000"/>
                          </a:solidFill>
                          <a:effectLst/>
                          <a:latin typeface="Times New Roman" panose="02020603050405020304" pitchFamily="18" charset="0"/>
                          <a:cs typeface="Times New Roman" panose="02020603050405020304" pitchFamily="18" charset="0"/>
                        </a:rPr>
                        <a:t>7201</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3.6451</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15.4483</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48.7943</a:t>
                      </a:r>
                    </a:p>
                  </a:txBody>
                  <a:tcPr marL="12043" marR="12043" marT="12043" marB="0" anchor="b">
                    <a:lnL>
                      <a:noFill/>
                    </a:lnL>
                    <a:lnR>
                      <a:noFill/>
                    </a:lnR>
                    <a:lnT>
                      <a:noFill/>
                    </a:lnT>
                    <a:lnB>
                      <a:noFill/>
                    </a:lnB>
                  </a:tcPr>
                </a:tc>
                <a:tc>
                  <a:txBody>
                    <a:bodyPr/>
                    <a:lstStyle/>
                    <a:p>
                      <a:pPr algn="ctr" rtl="0" fontAlgn="b"/>
                      <a:r>
                        <a:rPr lang="en-US" sz="1500" dirty="0">
                          <a:effectLst/>
                          <a:latin typeface="Times New Roman" panose="02020603050405020304" pitchFamily="18" charset="0"/>
                          <a:cs typeface="Times New Roman" panose="02020603050405020304" pitchFamily="18" charset="0"/>
                        </a:rPr>
                        <a:t>217.3948</a:t>
                      </a:r>
                    </a:p>
                  </a:txBody>
                  <a:tcPr marL="28575" marR="28575" marT="19050" marB="19050" anchor="b">
                    <a:lnL>
                      <a:noFill/>
                    </a:lnL>
                    <a:lnR>
                      <a:noFill/>
                    </a:lnR>
                    <a:lnT>
                      <a:noFill/>
                    </a:lnT>
                    <a:lnB>
                      <a:noFill/>
                    </a:lnB>
                  </a:tcPr>
                </a:tc>
                <a:extLst>
                  <a:ext uri="{0D108BD9-81ED-4DB2-BD59-A6C34878D82A}">
                    <a16:rowId xmlns:a16="http://schemas.microsoft.com/office/drawing/2014/main" val="396662818"/>
                  </a:ext>
                </a:extLst>
              </a:tr>
              <a:tr h="284575">
                <a:tc>
                  <a:txBody>
                    <a:bodyPr/>
                    <a:lstStyle/>
                    <a:p>
                      <a:pPr algn="ctr" fontAlgn="b"/>
                      <a:r>
                        <a:rPr lang="en-US" sz="1500" b="1" i="0" u="none" strike="noStrike" dirty="0">
                          <a:solidFill>
                            <a:srgbClr val="000000"/>
                          </a:solidFill>
                          <a:effectLst/>
                          <a:latin typeface="Times New Roman" panose="02020603050405020304" pitchFamily="18" charset="0"/>
                          <a:cs typeface="Times New Roman" panose="02020603050405020304" pitchFamily="18" charset="0"/>
                        </a:rPr>
                        <a:t>Mount Washington/Coldspring</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51.11</a:t>
                      </a:r>
                      <a:r>
                        <a:rPr lang="en-US" sz="1500" b="1" i="0" u="none" strike="noStrike" spc="0" dirty="0">
                          <a:solidFill>
                            <a:srgbClr val="000000"/>
                          </a:solidFill>
                          <a:effectLst/>
                          <a:latin typeface="Times New Roman" panose="02020603050405020304" pitchFamily="18" charset="0"/>
                          <a:cs typeface="Times New Roman" panose="02020603050405020304" pitchFamily="18" charset="0"/>
                        </a:rPr>
                        <a:t>7424</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3.6366</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15.4483</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48.7186</a:t>
                      </a:r>
                    </a:p>
                  </a:txBody>
                  <a:tcPr marL="12043" marR="12043" marT="12043" marB="0" anchor="b">
                    <a:lnL>
                      <a:noFill/>
                    </a:lnL>
                    <a:lnR>
                      <a:noFill/>
                    </a:lnR>
                    <a:lnT>
                      <a:noFill/>
                    </a:lnT>
                    <a:lnB>
                      <a:noFill/>
                    </a:lnB>
                  </a:tcPr>
                </a:tc>
                <a:tc>
                  <a:txBody>
                    <a:bodyPr/>
                    <a:lstStyle/>
                    <a:p>
                      <a:pPr algn="ctr" rtl="0" fontAlgn="b"/>
                      <a:r>
                        <a:rPr lang="en-US" sz="1500" dirty="0">
                          <a:effectLst/>
                          <a:latin typeface="Times New Roman" panose="02020603050405020304" pitchFamily="18" charset="0"/>
                          <a:cs typeface="Times New Roman" panose="02020603050405020304" pitchFamily="18" charset="0"/>
                        </a:rPr>
                        <a:t>217.0319</a:t>
                      </a:r>
                    </a:p>
                  </a:txBody>
                  <a:tcPr marL="28575" marR="28575" marT="19050" marB="19050" anchor="b">
                    <a:lnL>
                      <a:noFill/>
                    </a:lnL>
                    <a:lnR>
                      <a:noFill/>
                    </a:lnR>
                    <a:lnT>
                      <a:noFill/>
                    </a:lnT>
                    <a:lnB>
                      <a:noFill/>
                    </a:lnB>
                  </a:tcPr>
                </a:tc>
                <a:extLst>
                  <a:ext uri="{0D108BD9-81ED-4DB2-BD59-A6C34878D82A}">
                    <a16:rowId xmlns:a16="http://schemas.microsoft.com/office/drawing/2014/main" val="1444215681"/>
                  </a:ext>
                </a:extLst>
              </a:tr>
              <a:tr h="284575">
                <a:tc>
                  <a:txBody>
                    <a:bodyPr/>
                    <a:lstStyle/>
                    <a:p>
                      <a:pPr algn="ctr" fontAlgn="b"/>
                      <a:r>
                        <a:rPr lang="en-US" sz="1500" b="1" i="0" u="none" strike="noStrike" dirty="0">
                          <a:solidFill>
                            <a:srgbClr val="000000"/>
                          </a:solidFill>
                          <a:effectLst/>
                          <a:latin typeface="Times New Roman" panose="02020603050405020304" pitchFamily="18" charset="0"/>
                          <a:cs typeface="Times New Roman" panose="02020603050405020304" pitchFamily="18" charset="0"/>
                        </a:rPr>
                        <a:t>South Baltimore</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51.11</a:t>
                      </a:r>
                      <a:r>
                        <a:rPr lang="en-US" sz="1500" b="1" i="0" u="none" strike="noStrike" spc="0" dirty="0">
                          <a:solidFill>
                            <a:srgbClr val="000000"/>
                          </a:solidFill>
                          <a:effectLst/>
                          <a:latin typeface="Times New Roman" panose="02020603050405020304" pitchFamily="18" charset="0"/>
                          <a:cs typeface="Times New Roman" panose="02020603050405020304" pitchFamily="18" charset="0"/>
                        </a:rPr>
                        <a:t>7483</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3.6462</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15.4766</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48.7464</a:t>
                      </a:r>
                    </a:p>
                  </a:txBody>
                  <a:tcPr marL="12043" marR="12043" marT="12043" marB="0" anchor="b">
                    <a:lnL>
                      <a:noFill/>
                    </a:lnL>
                    <a:lnR>
                      <a:noFill/>
                    </a:lnR>
                    <a:lnT>
                      <a:noFill/>
                    </a:lnT>
                    <a:lnB>
                      <a:noFill/>
                    </a:lnB>
                  </a:tcPr>
                </a:tc>
                <a:tc>
                  <a:txBody>
                    <a:bodyPr/>
                    <a:lstStyle/>
                    <a:p>
                      <a:pPr algn="ctr" rtl="0" fontAlgn="b"/>
                      <a:r>
                        <a:rPr lang="en-US" sz="1500" dirty="0">
                          <a:effectLst/>
                          <a:latin typeface="Times New Roman" panose="02020603050405020304" pitchFamily="18" charset="0"/>
                          <a:cs typeface="Times New Roman" panose="02020603050405020304" pitchFamily="18" charset="0"/>
                        </a:rPr>
                        <a:t>217.1376</a:t>
                      </a:r>
                    </a:p>
                  </a:txBody>
                  <a:tcPr marL="28575" marR="28575" marT="19050" marB="19050" anchor="b">
                    <a:lnL>
                      <a:noFill/>
                    </a:lnL>
                    <a:lnR>
                      <a:noFill/>
                    </a:lnR>
                    <a:lnT>
                      <a:noFill/>
                    </a:lnT>
                    <a:lnB>
                      <a:noFill/>
                    </a:lnB>
                  </a:tcPr>
                </a:tc>
                <a:extLst>
                  <a:ext uri="{0D108BD9-81ED-4DB2-BD59-A6C34878D82A}">
                    <a16:rowId xmlns:a16="http://schemas.microsoft.com/office/drawing/2014/main" val="3153943564"/>
                  </a:ext>
                </a:extLst>
              </a:tr>
              <a:tr h="284575">
                <a:tc>
                  <a:txBody>
                    <a:bodyPr/>
                    <a:lstStyle/>
                    <a:p>
                      <a:pPr algn="ctr" fontAlgn="b"/>
                      <a:r>
                        <a:rPr lang="en-US" sz="1500" b="1" i="0" u="none" strike="noStrike" dirty="0" err="1">
                          <a:solidFill>
                            <a:srgbClr val="000000"/>
                          </a:solidFill>
                          <a:effectLst/>
                          <a:latin typeface="Times New Roman" panose="02020603050405020304" pitchFamily="18" charset="0"/>
                          <a:cs typeface="Times New Roman" panose="02020603050405020304" pitchFamily="18" charset="0"/>
                        </a:rPr>
                        <a:t>Cedonia</a:t>
                      </a:r>
                      <a:r>
                        <a:rPr lang="en-US" sz="1500" b="1" i="0" u="none" strike="noStrike" dirty="0">
                          <a:solidFill>
                            <a:srgbClr val="000000"/>
                          </a:solidFill>
                          <a:effectLst/>
                          <a:latin typeface="Times New Roman" panose="02020603050405020304" pitchFamily="18" charset="0"/>
                          <a:cs typeface="Times New Roman" panose="02020603050405020304" pitchFamily="18" charset="0"/>
                        </a:rPr>
                        <a:t>/Frankford</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51.11</a:t>
                      </a:r>
                      <a:r>
                        <a:rPr lang="en-US" sz="1500" b="1" i="0" u="none" strike="noStrike" spc="0" dirty="0">
                          <a:solidFill>
                            <a:srgbClr val="000000"/>
                          </a:solidFill>
                          <a:effectLst/>
                          <a:latin typeface="Times New Roman" panose="02020603050405020304" pitchFamily="18" charset="0"/>
                          <a:cs typeface="Times New Roman" panose="02020603050405020304" pitchFamily="18" charset="0"/>
                        </a:rPr>
                        <a:t>7553</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3.6455</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15.4666</a:t>
                      </a:r>
                    </a:p>
                  </a:txBody>
                  <a:tcPr marL="12043" marR="12043" marT="12043" marB="0" anchor="b">
                    <a:lnL>
                      <a:noFill/>
                    </a:lnL>
                    <a:lnR>
                      <a:noFill/>
                    </a:lnR>
                    <a:lnT>
                      <a:noFill/>
                    </a:lnT>
                    <a:lnB>
                      <a:noFill/>
                    </a:lnB>
                  </a:tcPr>
                </a:tc>
                <a:tc>
                  <a:txBody>
                    <a:bodyPr/>
                    <a:lstStyle/>
                    <a:p>
                      <a:pPr algn="ctr" fontAlgn="b"/>
                      <a:r>
                        <a:rPr lang="en-US" sz="1500" b="0" i="0" u="none" strike="noStrike" spc="0" dirty="0">
                          <a:solidFill>
                            <a:srgbClr val="000000"/>
                          </a:solidFill>
                          <a:effectLst/>
                          <a:latin typeface="Times New Roman" panose="02020603050405020304" pitchFamily="18" charset="0"/>
                          <a:cs typeface="Times New Roman" panose="02020603050405020304" pitchFamily="18" charset="0"/>
                        </a:rPr>
                        <a:t>48.7686</a:t>
                      </a:r>
                    </a:p>
                  </a:txBody>
                  <a:tcPr marL="12043" marR="12043" marT="12043" marB="0" anchor="b">
                    <a:lnL>
                      <a:noFill/>
                    </a:lnL>
                    <a:lnR>
                      <a:noFill/>
                    </a:lnR>
                    <a:lnT>
                      <a:noFill/>
                    </a:lnT>
                    <a:lnB>
                      <a:noFill/>
                    </a:lnB>
                  </a:tcPr>
                </a:tc>
                <a:tc>
                  <a:txBody>
                    <a:bodyPr/>
                    <a:lstStyle/>
                    <a:p>
                      <a:pPr algn="ctr" rtl="0" fontAlgn="b"/>
                      <a:r>
                        <a:rPr lang="en-US" sz="1500" dirty="0">
                          <a:effectLst/>
                          <a:latin typeface="Times New Roman" panose="02020603050405020304" pitchFamily="18" charset="0"/>
                          <a:cs typeface="Times New Roman" panose="02020603050405020304" pitchFamily="18" charset="0"/>
                        </a:rPr>
                        <a:t>217.0327</a:t>
                      </a:r>
                    </a:p>
                  </a:txBody>
                  <a:tcPr marL="28575" marR="28575" marT="19050" marB="19050" anchor="b">
                    <a:lnL>
                      <a:noFill/>
                    </a:lnL>
                    <a:lnR>
                      <a:noFill/>
                    </a:lnR>
                    <a:lnT>
                      <a:noFill/>
                    </a:lnT>
                    <a:lnB>
                      <a:noFill/>
                    </a:lnB>
                  </a:tcPr>
                </a:tc>
                <a:extLst>
                  <a:ext uri="{0D108BD9-81ED-4DB2-BD59-A6C34878D82A}">
                    <a16:rowId xmlns:a16="http://schemas.microsoft.com/office/drawing/2014/main" val="730155605"/>
                  </a:ext>
                </a:extLst>
              </a:tr>
              <a:tr h="283593">
                <a:tc>
                  <a:txBody>
                    <a:bodyPr/>
                    <a:lstStyle/>
                    <a:p>
                      <a:pPr algn="ctr" fontAlgn="b"/>
                      <a:r>
                        <a:rPr lang="en-US" sz="1500" b="1" i="0" u="none" strike="noStrike" dirty="0">
                          <a:solidFill>
                            <a:srgbClr val="000000"/>
                          </a:solidFill>
                          <a:effectLst/>
                          <a:latin typeface="Times New Roman" panose="02020603050405020304" pitchFamily="18" charset="0"/>
                          <a:cs typeface="Times New Roman" panose="02020603050405020304" pitchFamily="18" charset="0"/>
                        </a:rPr>
                        <a:t>Oldtown/Middle East</a:t>
                      </a:r>
                    </a:p>
                  </a:txBody>
                  <a:tcPr marL="11061" marR="11061" marT="11061" marB="0" anchor="b">
                    <a:lnL>
                      <a:noFill/>
                    </a:lnL>
                    <a:lnR>
                      <a:noFill/>
                    </a:lnR>
                    <a:lnT>
                      <a:noFill/>
                    </a:lnT>
                    <a:lnB>
                      <a:noFill/>
                    </a:lnB>
                  </a:tcPr>
                </a:tc>
                <a:tc>
                  <a:txBody>
                    <a:bodyPr/>
                    <a:lstStyle/>
                    <a:p>
                      <a:pPr algn="ctr" fontAlgn="b"/>
                      <a:r>
                        <a:rPr lang="en-US" sz="1500" b="0" i="0" u="none" strike="noStrike" dirty="0">
                          <a:solidFill>
                            <a:srgbClr val="000000"/>
                          </a:solidFill>
                          <a:effectLst/>
                          <a:latin typeface="Times New Roman" panose="02020603050405020304" pitchFamily="18" charset="0"/>
                          <a:cs typeface="Times New Roman" panose="02020603050405020304" pitchFamily="18" charset="0"/>
                        </a:rPr>
                        <a:t>51.11</a:t>
                      </a:r>
                      <a:r>
                        <a:rPr lang="en-US" sz="1500" b="1" i="0" u="none" strike="noStrike" dirty="0">
                          <a:solidFill>
                            <a:srgbClr val="000000"/>
                          </a:solidFill>
                          <a:effectLst/>
                          <a:latin typeface="Times New Roman" panose="02020603050405020304" pitchFamily="18" charset="0"/>
                          <a:cs typeface="Times New Roman" panose="02020603050405020304" pitchFamily="18" charset="0"/>
                        </a:rPr>
                        <a:t>7584</a:t>
                      </a:r>
                    </a:p>
                  </a:txBody>
                  <a:tcPr marL="11061" marR="11061" marT="11061" marB="0" anchor="b">
                    <a:lnL>
                      <a:noFill/>
                    </a:lnL>
                    <a:lnR>
                      <a:noFill/>
                    </a:lnR>
                    <a:lnT>
                      <a:noFill/>
                    </a:lnT>
                    <a:lnB>
                      <a:noFill/>
                    </a:lnB>
                  </a:tcPr>
                </a:tc>
                <a:tc>
                  <a:txBody>
                    <a:bodyPr/>
                    <a:lstStyle/>
                    <a:p>
                      <a:pPr algn="ctr" fontAlgn="b"/>
                      <a:r>
                        <a:rPr lang="en-US" sz="1500" b="0" i="0" u="none" strike="noStrike" dirty="0">
                          <a:solidFill>
                            <a:srgbClr val="000000"/>
                          </a:solidFill>
                          <a:effectLst/>
                          <a:latin typeface="Times New Roman" panose="02020603050405020304" pitchFamily="18" charset="0"/>
                          <a:cs typeface="Times New Roman" panose="02020603050405020304" pitchFamily="18" charset="0"/>
                        </a:rPr>
                        <a:t>3.6443</a:t>
                      </a:r>
                    </a:p>
                  </a:txBody>
                  <a:tcPr marL="11061" marR="11061" marT="11061" marB="0" anchor="b">
                    <a:lnL>
                      <a:noFill/>
                    </a:lnL>
                    <a:lnR>
                      <a:noFill/>
                    </a:lnR>
                    <a:lnT>
                      <a:noFill/>
                    </a:lnT>
                    <a:lnB>
                      <a:noFill/>
                    </a:lnB>
                  </a:tcPr>
                </a:tc>
                <a:tc>
                  <a:txBody>
                    <a:bodyPr/>
                    <a:lstStyle/>
                    <a:p>
                      <a:pPr algn="ctr" fontAlgn="b"/>
                      <a:r>
                        <a:rPr lang="en-US" sz="1500" b="0" i="0" u="none" strike="noStrike" dirty="0">
                          <a:solidFill>
                            <a:srgbClr val="000000"/>
                          </a:solidFill>
                          <a:effectLst/>
                          <a:latin typeface="Times New Roman" panose="02020603050405020304" pitchFamily="18" charset="0"/>
                          <a:cs typeface="Times New Roman" panose="02020603050405020304" pitchFamily="18" charset="0"/>
                        </a:rPr>
                        <a:t>15.4715</a:t>
                      </a:r>
                    </a:p>
                  </a:txBody>
                  <a:tcPr marL="11061" marR="11061" marT="11061" marB="0" anchor="b">
                    <a:lnL>
                      <a:noFill/>
                    </a:lnL>
                    <a:lnR>
                      <a:noFill/>
                    </a:lnR>
                    <a:lnT>
                      <a:noFill/>
                    </a:lnT>
                    <a:lnB>
                      <a:noFill/>
                    </a:lnB>
                  </a:tcPr>
                </a:tc>
                <a:tc>
                  <a:txBody>
                    <a:bodyPr/>
                    <a:lstStyle/>
                    <a:p>
                      <a:pPr algn="ctr" fontAlgn="b"/>
                      <a:r>
                        <a:rPr lang="en-US" sz="1500" b="0" i="0" u="none" strike="noStrike" dirty="0">
                          <a:solidFill>
                            <a:srgbClr val="000000"/>
                          </a:solidFill>
                          <a:effectLst/>
                          <a:latin typeface="Times New Roman" panose="02020603050405020304" pitchFamily="18" charset="0"/>
                          <a:cs typeface="Times New Roman" panose="02020603050405020304" pitchFamily="18" charset="0"/>
                        </a:rPr>
                        <a:t>48.7404</a:t>
                      </a:r>
                    </a:p>
                  </a:txBody>
                  <a:tcPr marL="11061" marR="11061" marT="11061" marB="0" anchor="b">
                    <a:lnL>
                      <a:noFill/>
                    </a:lnL>
                    <a:lnR>
                      <a:noFill/>
                    </a:lnR>
                    <a:lnT>
                      <a:noFill/>
                    </a:lnT>
                    <a:lnB>
                      <a:noFill/>
                    </a:lnB>
                  </a:tcPr>
                </a:tc>
                <a:tc>
                  <a:txBody>
                    <a:bodyPr/>
                    <a:lstStyle/>
                    <a:p>
                      <a:pPr algn="ctr" rtl="0" fontAlgn="b"/>
                      <a:r>
                        <a:rPr lang="en-US" sz="1500" dirty="0">
                          <a:effectLst/>
                          <a:latin typeface="Times New Roman" panose="02020603050405020304" pitchFamily="18" charset="0"/>
                          <a:cs typeface="Times New Roman" panose="02020603050405020304" pitchFamily="18" charset="0"/>
                        </a:rPr>
                        <a:t>217.4517</a:t>
                      </a:r>
                    </a:p>
                  </a:txBody>
                  <a:tcPr marL="28575" marR="28575" marT="19050" marB="19050" anchor="b">
                    <a:lnL>
                      <a:noFill/>
                    </a:lnL>
                    <a:lnR>
                      <a:noFill/>
                    </a:lnR>
                    <a:lnT>
                      <a:noFill/>
                    </a:lnT>
                    <a:lnB>
                      <a:noFill/>
                    </a:lnB>
                  </a:tcPr>
                </a:tc>
                <a:extLst>
                  <a:ext uri="{0D108BD9-81ED-4DB2-BD59-A6C34878D82A}">
                    <a16:rowId xmlns:a16="http://schemas.microsoft.com/office/drawing/2014/main" val="2233373428"/>
                  </a:ext>
                </a:extLst>
              </a:tr>
              <a:tr h="283593">
                <a:tc>
                  <a:txBody>
                    <a:bodyPr/>
                    <a:lstStyle/>
                    <a:p>
                      <a:pPr algn="ctr" fontAlgn="b"/>
                      <a:r>
                        <a:rPr lang="en-US" sz="1500" b="1" i="0" u="none" strike="noStrike" dirty="0">
                          <a:solidFill>
                            <a:srgbClr val="000000"/>
                          </a:solidFill>
                          <a:effectLst/>
                          <a:latin typeface="Times New Roman" panose="02020603050405020304" pitchFamily="18" charset="0"/>
                          <a:cs typeface="Times New Roman" panose="02020603050405020304" pitchFamily="18" charset="0"/>
                        </a:rPr>
                        <a:t>Greater Roland Park/Poplar Hill</a:t>
                      </a:r>
                    </a:p>
                  </a:txBody>
                  <a:tcPr marL="11061" marR="11061" marT="11061" marB="0" anchor="b">
                    <a:lnL>
                      <a:noFill/>
                    </a:lnL>
                    <a:lnR>
                      <a:noFill/>
                    </a:lnR>
                    <a:lnT>
                      <a:noFill/>
                    </a:lnT>
                    <a:lnB>
                      <a:noFill/>
                    </a:lnB>
                  </a:tcPr>
                </a:tc>
                <a:tc>
                  <a:txBody>
                    <a:bodyPr/>
                    <a:lstStyle/>
                    <a:p>
                      <a:pPr algn="ctr" fontAlgn="b"/>
                      <a:r>
                        <a:rPr lang="en-US" sz="1500" b="0" i="0" u="none" strike="noStrike" dirty="0">
                          <a:solidFill>
                            <a:srgbClr val="000000"/>
                          </a:solidFill>
                          <a:effectLst/>
                          <a:latin typeface="Times New Roman" panose="02020603050405020304" pitchFamily="18" charset="0"/>
                          <a:cs typeface="Times New Roman" panose="02020603050405020304" pitchFamily="18" charset="0"/>
                        </a:rPr>
                        <a:t>51.11</a:t>
                      </a:r>
                      <a:r>
                        <a:rPr lang="en-US" sz="1500" b="1" i="0" u="none" strike="noStrike" dirty="0">
                          <a:solidFill>
                            <a:srgbClr val="000000"/>
                          </a:solidFill>
                          <a:effectLst/>
                          <a:latin typeface="Times New Roman" panose="02020603050405020304" pitchFamily="18" charset="0"/>
                          <a:cs typeface="Times New Roman" panose="02020603050405020304" pitchFamily="18" charset="0"/>
                        </a:rPr>
                        <a:t>7696</a:t>
                      </a:r>
                    </a:p>
                  </a:txBody>
                  <a:tcPr marL="11061" marR="11061" marT="11061" marB="0" anchor="b">
                    <a:lnL>
                      <a:noFill/>
                    </a:lnL>
                    <a:lnR>
                      <a:noFill/>
                    </a:lnR>
                    <a:lnT>
                      <a:noFill/>
                    </a:lnT>
                    <a:lnB>
                      <a:noFill/>
                    </a:lnB>
                  </a:tcPr>
                </a:tc>
                <a:tc>
                  <a:txBody>
                    <a:bodyPr/>
                    <a:lstStyle/>
                    <a:p>
                      <a:pPr algn="ctr" fontAlgn="b"/>
                      <a:r>
                        <a:rPr lang="en-US" sz="1500" b="0" i="0" u="none" strike="noStrike" dirty="0">
                          <a:solidFill>
                            <a:srgbClr val="000000"/>
                          </a:solidFill>
                          <a:effectLst/>
                          <a:latin typeface="Times New Roman" panose="02020603050405020304" pitchFamily="18" charset="0"/>
                          <a:cs typeface="Times New Roman" panose="02020603050405020304" pitchFamily="18" charset="0"/>
                        </a:rPr>
                        <a:t>3.6433</a:t>
                      </a:r>
                    </a:p>
                  </a:txBody>
                  <a:tcPr marL="11061" marR="11061" marT="11061" marB="0" anchor="b">
                    <a:lnL>
                      <a:noFill/>
                    </a:lnL>
                    <a:lnR>
                      <a:noFill/>
                    </a:lnR>
                    <a:lnT>
                      <a:noFill/>
                    </a:lnT>
                    <a:lnB>
                      <a:noFill/>
                    </a:lnB>
                  </a:tcPr>
                </a:tc>
                <a:tc>
                  <a:txBody>
                    <a:bodyPr/>
                    <a:lstStyle/>
                    <a:p>
                      <a:pPr algn="ctr" fontAlgn="b"/>
                      <a:r>
                        <a:rPr lang="en-US" sz="1500" b="0" i="0" u="none" strike="noStrike" dirty="0">
                          <a:solidFill>
                            <a:srgbClr val="000000"/>
                          </a:solidFill>
                          <a:effectLst/>
                          <a:latin typeface="Times New Roman" panose="02020603050405020304" pitchFamily="18" charset="0"/>
                          <a:cs typeface="Times New Roman" panose="02020603050405020304" pitchFamily="18" charset="0"/>
                        </a:rPr>
                        <a:t>15.4571</a:t>
                      </a:r>
                    </a:p>
                  </a:txBody>
                  <a:tcPr marL="11061" marR="11061" marT="11061" marB="0" anchor="b">
                    <a:lnL>
                      <a:noFill/>
                    </a:lnL>
                    <a:lnR>
                      <a:noFill/>
                    </a:lnR>
                    <a:lnT>
                      <a:noFill/>
                    </a:lnT>
                    <a:lnB>
                      <a:noFill/>
                    </a:lnB>
                  </a:tcPr>
                </a:tc>
                <a:tc>
                  <a:txBody>
                    <a:bodyPr/>
                    <a:lstStyle/>
                    <a:p>
                      <a:pPr algn="ctr" fontAlgn="b"/>
                      <a:r>
                        <a:rPr lang="en-US" sz="1500" b="0" i="0" u="none" strike="noStrike" dirty="0">
                          <a:solidFill>
                            <a:srgbClr val="000000"/>
                          </a:solidFill>
                          <a:effectLst/>
                          <a:latin typeface="Times New Roman" panose="02020603050405020304" pitchFamily="18" charset="0"/>
                          <a:cs typeface="Times New Roman" panose="02020603050405020304" pitchFamily="18" charset="0"/>
                        </a:rPr>
                        <a:t>48.7598</a:t>
                      </a:r>
                    </a:p>
                  </a:txBody>
                  <a:tcPr marL="11061" marR="11061" marT="11061" marB="0" anchor="b">
                    <a:lnL>
                      <a:noFill/>
                    </a:lnL>
                    <a:lnR>
                      <a:noFill/>
                    </a:lnR>
                    <a:lnT>
                      <a:noFill/>
                    </a:lnT>
                    <a:lnB>
                      <a:noFill/>
                    </a:lnB>
                  </a:tcPr>
                </a:tc>
                <a:tc>
                  <a:txBody>
                    <a:bodyPr/>
                    <a:lstStyle/>
                    <a:p>
                      <a:pPr algn="ctr" rtl="0" fontAlgn="b"/>
                      <a:r>
                        <a:rPr lang="en-US" sz="1500" dirty="0">
                          <a:effectLst/>
                          <a:latin typeface="Times New Roman" panose="02020603050405020304" pitchFamily="18" charset="0"/>
                          <a:cs typeface="Times New Roman" panose="02020603050405020304" pitchFamily="18" charset="0"/>
                        </a:rPr>
                        <a:t>217.0754</a:t>
                      </a:r>
                    </a:p>
                  </a:txBody>
                  <a:tcPr marL="28575" marR="28575" marT="19050" marB="19050" anchor="b">
                    <a:lnL>
                      <a:noFill/>
                    </a:lnL>
                    <a:lnR>
                      <a:noFill/>
                    </a:lnR>
                    <a:lnT>
                      <a:noFill/>
                    </a:lnT>
                    <a:lnB>
                      <a:noFill/>
                    </a:lnB>
                  </a:tcPr>
                </a:tc>
                <a:extLst>
                  <a:ext uri="{0D108BD9-81ED-4DB2-BD59-A6C34878D82A}">
                    <a16:rowId xmlns:a16="http://schemas.microsoft.com/office/drawing/2014/main" val="2714307422"/>
                  </a:ext>
                </a:extLst>
              </a:tr>
              <a:tr h="283593">
                <a:tc>
                  <a:txBody>
                    <a:bodyPr/>
                    <a:lstStyle/>
                    <a:p>
                      <a:pPr algn="ctr" fontAlgn="b"/>
                      <a:r>
                        <a:rPr lang="en-US" sz="1500" b="1" i="0" u="none" strike="noStrike" dirty="0">
                          <a:solidFill>
                            <a:srgbClr val="000000"/>
                          </a:solidFill>
                          <a:effectLst/>
                          <a:latin typeface="Times New Roman" panose="02020603050405020304" pitchFamily="18" charset="0"/>
                          <a:cs typeface="Times New Roman" panose="02020603050405020304" pitchFamily="18" charset="0"/>
                        </a:rPr>
                        <a:t>Upton/Druid Heights</a:t>
                      </a:r>
                    </a:p>
                  </a:txBody>
                  <a:tcPr marL="11061" marR="11061" marT="11061" marB="0" anchor="b">
                    <a:lnL>
                      <a:noFill/>
                    </a:lnL>
                    <a:lnR>
                      <a:noFill/>
                    </a:lnR>
                    <a:lnT>
                      <a:noFill/>
                    </a:lnT>
                    <a:lnB>
                      <a:noFill/>
                    </a:lnB>
                  </a:tcPr>
                </a:tc>
                <a:tc>
                  <a:txBody>
                    <a:bodyPr/>
                    <a:lstStyle/>
                    <a:p>
                      <a:pPr algn="ctr" fontAlgn="b"/>
                      <a:r>
                        <a:rPr lang="en-US" sz="1500" b="0" i="0" u="none" strike="noStrike" dirty="0">
                          <a:solidFill>
                            <a:srgbClr val="000000"/>
                          </a:solidFill>
                          <a:effectLst/>
                          <a:latin typeface="Times New Roman" panose="02020603050405020304" pitchFamily="18" charset="0"/>
                          <a:cs typeface="Times New Roman" panose="02020603050405020304" pitchFamily="18" charset="0"/>
                        </a:rPr>
                        <a:t>51.11</a:t>
                      </a:r>
                      <a:r>
                        <a:rPr lang="en-US" sz="1500" b="1" i="0" u="none" strike="noStrike" dirty="0">
                          <a:solidFill>
                            <a:srgbClr val="000000"/>
                          </a:solidFill>
                          <a:effectLst/>
                          <a:latin typeface="Times New Roman" panose="02020603050405020304" pitchFamily="18" charset="0"/>
                          <a:cs typeface="Times New Roman" panose="02020603050405020304" pitchFamily="18" charset="0"/>
                        </a:rPr>
                        <a:t>8042</a:t>
                      </a:r>
                    </a:p>
                  </a:txBody>
                  <a:tcPr marL="11061" marR="11061" marT="11061" marB="0" anchor="b">
                    <a:lnL>
                      <a:noFill/>
                    </a:lnL>
                    <a:lnR>
                      <a:noFill/>
                    </a:lnR>
                    <a:lnT>
                      <a:noFill/>
                    </a:lnT>
                    <a:lnB>
                      <a:noFill/>
                    </a:lnB>
                  </a:tcPr>
                </a:tc>
                <a:tc>
                  <a:txBody>
                    <a:bodyPr/>
                    <a:lstStyle/>
                    <a:p>
                      <a:pPr algn="ctr" fontAlgn="b"/>
                      <a:r>
                        <a:rPr lang="en-US" sz="1500" b="0" i="0" u="none" strike="noStrike" dirty="0">
                          <a:solidFill>
                            <a:srgbClr val="000000"/>
                          </a:solidFill>
                          <a:effectLst/>
                          <a:latin typeface="Times New Roman" panose="02020603050405020304" pitchFamily="18" charset="0"/>
                          <a:cs typeface="Times New Roman" panose="02020603050405020304" pitchFamily="18" charset="0"/>
                        </a:rPr>
                        <a:t>3.6412</a:t>
                      </a:r>
                    </a:p>
                  </a:txBody>
                  <a:tcPr marL="11061" marR="11061" marT="11061" marB="0" anchor="b">
                    <a:lnL>
                      <a:noFill/>
                    </a:lnL>
                    <a:lnR>
                      <a:noFill/>
                    </a:lnR>
                    <a:lnT>
                      <a:noFill/>
                    </a:lnT>
                    <a:lnB>
                      <a:noFill/>
                    </a:lnB>
                  </a:tcPr>
                </a:tc>
                <a:tc>
                  <a:txBody>
                    <a:bodyPr/>
                    <a:lstStyle/>
                    <a:p>
                      <a:pPr algn="ctr" fontAlgn="b"/>
                      <a:r>
                        <a:rPr lang="en-US" sz="1500" b="0" i="0" u="none" strike="noStrike" dirty="0">
                          <a:solidFill>
                            <a:srgbClr val="000000"/>
                          </a:solidFill>
                          <a:effectLst/>
                          <a:latin typeface="Times New Roman" panose="02020603050405020304" pitchFamily="18" charset="0"/>
                          <a:cs typeface="Times New Roman" panose="02020603050405020304" pitchFamily="18" charset="0"/>
                        </a:rPr>
                        <a:t>15.4496</a:t>
                      </a:r>
                    </a:p>
                  </a:txBody>
                  <a:tcPr marL="11061" marR="11061" marT="11061" marB="0" anchor="b">
                    <a:lnL>
                      <a:noFill/>
                    </a:lnL>
                    <a:lnR>
                      <a:noFill/>
                    </a:lnR>
                    <a:lnT>
                      <a:noFill/>
                    </a:lnT>
                    <a:lnB>
                      <a:noFill/>
                    </a:lnB>
                  </a:tcPr>
                </a:tc>
                <a:tc>
                  <a:txBody>
                    <a:bodyPr/>
                    <a:lstStyle/>
                    <a:p>
                      <a:pPr algn="ctr" fontAlgn="b"/>
                      <a:r>
                        <a:rPr lang="en-US" sz="1500" b="0" i="0" u="none" strike="noStrike" dirty="0">
                          <a:solidFill>
                            <a:srgbClr val="000000"/>
                          </a:solidFill>
                          <a:effectLst/>
                          <a:latin typeface="Times New Roman" panose="02020603050405020304" pitchFamily="18" charset="0"/>
                          <a:cs typeface="Times New Roman" panose="02020603050405020304" pitchFamily="18" charset="0"/>
                        </a:rPr>
                        <a:t>48.7374</a:t>
                      </a:r>
                    </a:p>
                  </a:txBody>
                  <a:tcPr marL="11061" marR="11061" marT="11061" marB="0" anchor="b">
                    <a:lnL>
                      <a:noFill/>
                    </a:lnL>
                    <a:lnR>
                      <a:noFill/>
                    </a:lnR>
                    <a:lnT>
                      <a:noFill/>
                    </a:lnT>
                    <a:lnB>
                      <a:noFill/>
                    </a:lnB>
                  </a:tcPr>
                </a:tc>
                <a:tc>
                  <a:txBody>
                    <a:bodyPr/>
                    <a:lstStyle/>
                    <a:p>
                      <a:pPr algn="ctr" rtl="0" fontAlgn="b"/>
                      <a:r>
                        <a:rPr lang="en-US" sz="1500" dirty="0">
                          <a:effectLst/>
                          <a:latin typeface="Times New Roman" panose="02020603050405020304" pitchFamily="18" charset="0"/>
                          <a:cs typeface="Times New Roman" panose="02020603050405020304" pitchFamily="18" charset="0"/>
                        </a:rPr>
                        <a:t>217.2937</a:t>
                      </a:r>
                    </a:p>
                  </a:txBody>
                  <a:tcPr marL="28575" marR="28575" marT="19050" marB="19050" anchor="b">
                    <a:lnL>
                      <a:noFill/>
                    </a:lnL>
                    <a:lnR>
                      <a:noFill/>
                    </a:lnR>
                    <a:lnT>
                      <a:noFill/>
                    </a:lnT>
                    <a:lnB>
                      <a:noFill/>
                    </a:lnB>
                  </a:tcPr>
                </a:tc>
                <a:extLst>
                  <a:ext uri="{0D108BD9-81ED-4DB2-BD59-A6C34878D82A}">
                    <a16:rowId xmlns:a16="http://schemas.microsoft.com/office/drawing/2014/main" val="1941908635"/>
                  </a:ext>
                </a:extLst>
              </a:tr>
              <a:tr h="283593">
                <a:tc>
                  <a:txBody>
                    <a:bodyPr/>
                    <a:lstStyle/>
                    <a:p>
                      <a:pPr algn="ctr" fontAlgn="b"/>
                      <a:r>
                        <a:rPr lang="en-US" sz="1500" b="1" i="0" u="none" strike="noStrike" dirty="0">
                          <a:solidFill>
                            <a:srgbClr val="000000"/>
                          </a:solidFill>
                          <a:effectLst/>
                          <a:latin typeface="Times New Roman" panose="02020603050405020304" pitchFamily="18" charset="0"/>
                          <a:cs typeface="Times New Roman" panose="02020603050405020304" pitchFamily="18" charset="0"/>
                        </a:rPr>
                        <a:t>Allendale/Irvington/S. Hilton</a:t>
                      </a:r>
                    </a:p>
                  </a:txBody>
                  <a:tcPr marL="11061" marR="11061" marT="11061" marB="0" anchor="b">
                    <a:lnL>
                      <a:noFill/>
                    </a:lnL>
                    <a:lnR>
                      <a:noFill/>
                    </a:lnR>
                    <a:lnT>
                      <a:noFill/>
                    </a:lnT>
                    <a:lnB>
                      <a:noFill/>
                    </a:lnB>
                  </a:tcPr>
                </a:tc>
                <a:tc>
                  <a:txBody>
                    <a:bodyPr/>
                    <a:lstStyle/>
                    <a:p>
                      <a:pPr algn="ctr" fontAlgn="b"/>
                      <a:r>
                        <a:rPr lang="en-US" sz="1500" b="0" i="0" u="none" strike="noStrike" dirty="0">
                          <a:solidFill>
                            <a:srgbClr val="000000"/>
                          </a:solidFill>
                          <a:effectLst/>
                          <a:latin typeface="Times New Roman" panose="02020603050405020304" pitchFamily="18" charset="0"/>
                          <a:cs typeface="Times New Roman" panose="02020603050405020304" pitchFamily="18" charset="0"/>
                        </a:rPr>
                        <a:t>51.11</a:t>
                      </a:r>
                      <a:r>
                        <a:rPr lang="en-US" sz="1500" b="1" i="0" u="none" strike="noStrike" dirty="0">
                          <a:solidFill>
                            <a:srgbClr val="000000"/>
                          </a:solidFill>
                          <a:effectLst/>
                          <a:latin typeface="Times New Roman" panose="02020603050405020304" pitchFamily="18" charset="0"/>
                          <a:cs typeface="Times New Roman" panose="02020603050405020304" pitchFamily="18" charset="0"/>
                        </a:rPr>
                        <a:t>8184</a:t>
                      </a:r>
                    </a:p>
                  </a:txBody>
                  <a:tcPr marL="11061" marR="11061" marT="11061" marB="0" anchor="b">
                    <a:lnL>
                      <a:noFill/>
                    </a:lnL>
                    <a:lnR>
                      <a:noFill/>
                    </a:lnR>
                    <a:lnT>
                      <a:noFill/>
                    </a:lnT>
                    <a:lnB>
                      <a:noFill/>
                    </a:lnB>
                  </a:tcPr>
                </a:tc>
                <a:tc>
                  <a:txBody>
                    <a:bodyPr/>
                    <a:lstStyle/>
                    <a:p>
                      <a:pPr algn="ctr" fontAlgn="b"/>
                      <a:r>
                        <a:rPr lang="en-US" sz="1500" b="0" i="0" u="none" strike="noStrike" dirty="0">
                          <a:solidFill>
                            <a:srgbClr val="000000"/>
                          </a:solidFill>
                          <a:effectLst/>
                          <a:latin typeface="Times New Roman" panose="02020603050405020304" pitchFamily="18" charset="0"/>
                          <a:cs typeface="Times New Roman" panose="02020603050405020304" pitchFamily="18" charset="0"/>
                        </a:rPr>
                        <a:t>3.6480</a:t>
                      </a:r>
                    </a:p>
                  </a:txBody>
                  <a:tcPr marL="11061" marR="11061" marT="11061" marB="0" anchor="b">
                    <a:lnL>
                      <a:noFill/>
                    </a:lnL>
                    <a:lnR>
                      <a:noFill/>
                    </a:lnR>
                    <a:lnT>
                      <a:noFill/>
                    </a:lnT>
                    <a:lnB>
                      <a:noFill/>
                    </a:lnB>
                  </a:tcPr>
                </a:tc>
                <a:tc>
                  <a:txBody>
                    <a:bodyPr/>
                    <a:lstStyle/>
                    <a:p>
                      <a:pPr algn="ctr" fontAlgn="b"/>
                      <a:r>
                        <a:rPr lang="en-US" sz="1500" b="0" i="0" u="none" strike="noStrike" dirty="0">
                          <a:solidFill>
                            <a:srgbClr val="000000"/>
                          </a:solidFill>
                          <a:effectLst/>
                          <a:latin typeface="Times New Roman" panose="02020603050405020304" pitchFamily="18" charset="0"/>
                          <a:cs typeface="Times New Roman" panose="02020603050405020304" pitchFamily="18" charset="0"/>
                        </a:rPr>
                        <a:t>15.4733</a:t>
                      </a:r>
                    </a:p>
                  </a:txBody>
                  <a:tcPr marL="11061" marR="11061" marT="11061" marB="0" anchor="b">
                    <a:lnL>
                      <a:noFill/>
                    </a:lnL>
                    <a:lnR>
                      <a:noFill/>
                    </a:lnR>
                    <a:lnT>
                      <a:noFill/>
                    </a:lnT>
                    <a:lnB>
                      <a:noFill/>
                    </a:lnB>
                  </a:tcPr>
                </a:tc>
                <a:tc>
                  <a:txBody>
                    <a:bodyPr/>
                    <a:lstStyle/>
                    <a:p>
                      <a:pPr algn="ctr" fontAlgn="b"/>
                      <a:r>
                        <a:rPr lang="en-US" sz="1500" b="0" i="0" u="none" strike="noStrike" dirty="0">
                          <a:solidFill>
                            <a:srgbClr val="000000"/>
                          </a:solidFill>
                          <a:effectLst/>
                          <a:latin typeface="Times New Roman" panose="02020603050405020304" pitchFamily="18" charset="0"/>
                          <a:cs typeface="Times New Roman" panose="02020603050405020304" pitchFamily="18" charset="0"/>
                        </a:rPr>
                        <a:t>48.8057</a:t>
                      </a:r>
                    </a:p>
                  </a:txBody>
                  <a:tcPr marL="11061" marR="11061" marT="11061" marB="0" anchor="b">
                    <a:lnL>
                      <a:noFill/>
                    </a:lnL>
                    <a:lnR>
                      <a:noFill/>
                    </a:lnR>
                    <a:lnT>
                      <a:noFill/>
                    </a:lnT>
                    <a:lnB>
                      <a:noFill/>
                    </a:lnB>
                  </a:tcPr>
                </a:tc>
                <a:tc>
                  <a:txBody>
                    <a:bodyPr/>
                    <a:lstStyle/>
                    <a:p>
                      <a:pPr algn="ctr" rtl="0" fontAlgn="b"/>
                      <a:r>
                        <a:rPr lang="en-US" sz="1500" dirty="0">
                          <a:effectLst/>
                          <a:latin typeface="Times New Roman" panose="02020603050405020304" pitchFamily="18" charset="0"/>
                          <a:cs typeface="Times New Roman" panose="02020603050405020304" pitchFamily="18" charset="0"/>
                        </a:rPr>
                        <a:t>217.3703</a:t>
                      </a:r>
                    </a:p>
                  </a:txBody>
                  <a:tcPr marL="28575" marR="28575" marT="19050" marB="19050" anchor="b">
                    <a:lnL>
                      <a:noFill/>
                    </a:lnL>
                    <a:lnR>
                      <a:noFill/>
                    </a:lnR>
                    <a:lnT>
                      <a:noFill/>
                    </a:lnT>
                    <a:lnB>
                      <a:noFill/>
                    </a:lnB>
                  </a:tcPr>
                </a:tc>
                <a:extLst>
                  <a:ext uri="{0D108BD9-81ED-4DB2-BD59-A6C34878D82A}">
                    <a16:rowId xmlns:a16="http://schemas.microsoft.com/office/drawing/2014/main" val="2355819010"/>
                  </a:ext>
                </a:extLst>
              </a:tr>
            </a:tbl>
          </a:graphicData>
        </a:graphic>
      </p:graphicFrame>
    </p:spTree>
    <p:extLst>
      <p:ext uri="{BB962C8B-B14F-4D97-AF65-F5344CB8AC3E}">
        <p14:creationId xmlns:p14="http://schemas.microsoft.com/office/powerpoint/2010/main" val="2530473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87B1C-59AE-A646-A432-DEDD1C1D36E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3BCAA60-2506-C243-A03B-0F5B421351B5}"/>
              </a:ext>
            </a:extLst>
          </p:cNvPr>
          <p:cNvSpPr>
            <a:spLocks noGrp="1"/>
          </p:cNvSpPr>
          <p:nvPr>
            <p:ph idx="1"/>
          </p:nvPr>
        </p:nvSpPr>
        <p:spPr/>
        <p:txBody>
          <a:bodyPr>
            <a:normAutofit/>
          </a:bodyPr>
          <a:lstStyle/>
          <a:p>
            <a:r>
              <a:rPr lang="en-US" dirty="0"/>
              <a:t>Not exhaustive (voluntary participation, does not account for those without internet)</a:t>
            </a:r>
          </a:p>
          <a:p>
            <a:pPr marL="0" indent="0">
              <a:buNone/>
            </a:pPr>
            <a:endParaRPr lang="en-US" sz="900" dirty="0"/>
          </a:p>
          <a:p>
            <a:r>
              <a:rPr lang="en-US" dirty="0"/>
              <a:t>The data is very uniform across Baltimore City</a:t>
            </a:r>
          </a:p>
          <a:p>
            <a:pPr lvl="1"/>
            <a:r>
              <a:rPr lang="en-US" dirty="0"/>
              <a:t>Baltimore city as a whole: about 61% have speeds at or below 25mbps</a:t>
            </a:r>
          </a:p>
          <a:p>
            <a:pPr lvl="1"/>
            <a:r>
              <a:rPr lang="en-US" dirty="0"/>
              <a:t>Maryland as a whole: about 35% have speeds at or below 25mbps</a:t>
            </a:r>
          </a:p>
          <a:p>
            <a:pPr marL="457200" lvl="1" indent="0">
              <a:buNone/>
            </a:pPr>
            <a:endParaRPr lang="en-US" sz="800" dirty="0"/>
          </a:p>
          <a:p>
            <a:r>
              <a:rPr lang="en-US" dirty="0"/>
              <a:t>There is so much more to be explored on this issue</a:t>
            </a:r>
          </a:p>
        </p:txBody>
      </p:sp>
    </p:spTree>
    <p:extLst>
      <p:ext uri="{BB962C8B-B14F-4D97-AF65-F5344CB8AC3E}">
        <p14:creationId xmlns:p14="http://schemas.microsoft.com/office/powerpoint/2010/main" val="1320306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otalTime>77</TotalTime>
  <Words>394</Words>
  <Application>Microsoft Macintosh PowerPoint</Application>
  <PresentationFormat>Widescreen</PresentationFormat>
  <Paragraphs>130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Open Sans</vt:lpstr>
      <vt:lpstr>Palatino Linotype</vt:lpstr>
      <vt:lpstr>Times New Roman</vt:lpstr>
      <vt:lpstr>Gallery</vt:lpstr>
      <vt:lpstr>Baltimore City Speed Test Data</vt:lpstr>
      <vt:lpstr>Background Information</vt:lpstr>
      <vt:lpstr>The process</vt:lpstr>
      <vt:lpstr>PowerPoint Presentation</vt:lpstr>
      <vt:lpstr>Interactive Map Link: https://www.google.com/maps/d/edit?mid=1OrqUgMEBWA-kswLi-IJ575PHofSpxMzj&amp;usp=sharing</vt:lpstr>
      <vt:lpstr>Baltimore Communities with the lowest Average Download Speed</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Baltimore City Speed Test Data</dc:title>
  <dc:creator>Ruth Robinson</dc:creator>
  <cp:lastModifiedBy>Ruth Robinson</cp:lastModifiedBy>
  <cp:revision>4</cp:revision>
  <dcterms:created xsi:type="dcterms:W3CDTF">2020-07-20T17:51:12Z</dcterms:created>
  <dcterms:modified xsi:type="dcterms:W3CDTF">2020-07-22T23:45:10Z</dcterms:modified>
</cp:coreProperties>
</file>