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diagrams/data2.xml" ContentType="application/vnd.openxmlformats-officedocument.drawingml.diagramData+xml"/>
  <Override PartName="/ppt/presentation.xml" ContentType="application/vnd.openxmlformats-officedocument.presentationml.presentation.main+xml"/>
  <Override PartName="/ppt/diagrams/data1.xml" ContentType="application/vnd.openxmlformats-officedocument.drawingml.diagramData+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theme/theme1.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9" r:id="rId3"/>
    <p:sldId id="260" r:id="rId4"/>
    <p:sldId id="261" r:id="rId5"/>
    <p:sldId id="263" r:id="rId6"/>
    <p:sldId id="262" r:id="rId7"/>
    <p:sldId id="264" r:id="rId8"/>
    <p:sldId id="266" r:id="rId9"/>
    <p:sldId id="265" r:id="rId10"/>
    <p:sldId id="26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5"/>
  </p:normalViewPr>
  <p:slideViewPr>
    <p:cSldViewPr snapToGrid="0" snapToObjects="1">
      <p:cViewPr varScale="1">
        <p:scale>
          <a:sx n="107" d="100"/>
          <a:sy n="107" d="100"/>
        </p:scale>
        <p:origin x="73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D951C5-F517-48B3-A1E6-8047F0941417}"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3490D1A-8C38-46BF-92A4-B597A775231D}">
      <dgm:prSet custT="1"/>
      <dgm:spPr/>
      <dgm:t>
        <a:bodyPr/>
        <a:lstStyle/>
        <a:p>
          <a:pPr>
            <a:lnSpc>
              <a:spcPct val="100000"/>
            </a:lnSpc>
            <a:defRPr b="1"/>
          </a:pPr>
          <a:r>
            <a:rPr lang="en-US" sz="2000" dirty="0"/>
            <a:t>Database development is coordinated and housed by BNIA</a:t>
          </a:r>
        </a:p>
      </dgm:t>
    </dgm:pt>
    <dgm:pt modelId="{FFFFC88E-387C-41E9-86D4-11AB9193238A}" type="parTrans" cxnId="{5FEEBB42-8900-4E39-BA18-07777D6B3DE3}">
      <dgm:prSet/>
      <dgm:spPr/>
      <dgm:t>
        <a:bodyPr/>
        <a:lstStyle/>
        <a:p>
          <a:endParaRPr lang="en-US"/>
        </a:p>
      </dgm:t>
    </dgm:pt>
    <dgm:pt modelId="{D04EB4D7-7DDD-4A79-8E3F-1AC853970CFE}" type="sibTrans" cxnId="{5FEEBB42-8900-4E39-BA18-07777D6B3DE3}">
      <dgm:prSet/>
      <dgm:spPr/>
      <dgm:t>
        <a:bodyPr/>
        <a:lstStyle/>
        <a:p>
          <a:endParaRPr lang="en-US"/>
        </a:p>
      </dgm:t>
    </dgm:pt>
    <dgm:pt modelId="{B4C03370-2022-4A78-9DC6-DF273212E599}">
      <dgm:prSet/>
      <dgm:spPr/>
      <dgm:t>
        <a:bodyPr/>
        <a:lstStyle/>
        <a:p>
          <a:pPr>
            <a:lnSpc>
              <a:spcPct val="100000"/>
            </a:lnSpc>
            <a:defRPr b="1"/>
          </a:pPr>
          <a:r>
            <a:rPr lang="en-US" dirty="0"/>
            <a:t>Biggest need: ensuring we have greening data!!!</a:t>
          </a:r>
        </a:p>
      </dgm:t>
    </dgm:pt>
    <dgm:pt modelId="{52A26811-7A54-459F-B2F1-D516DD20DADE}" type="parTrans" cxnId="{31143DD8-F2FE-4B67-82DE-5D79451FC811}">
      <dgm:prSet/>
      <dgm:spPr/>
      <dgm:t>
        <a:bodyPr/>
        <a:lstStyle/>
        <a:p>
          <a:endParaRPr lang="en-US"/>
        </a:p>
      </dgm:t>
    </dgm:pt>
    <dgm:pt modelId="{0B1F743A-AE20-42E0-8FFD-D6A8284E1BCB}" type="sibTrans" cxnId="{31143DD8-F2FE-4B67-82DE-5D79451FC811}">
      <dgm:prSet/>
      <dgm:spPr/>
      <dgm:t>
        <a:bodyPr/>
        <a:lstStyle/>
        <a:p>
          <a:endParaRPr lang="en-US"/>
        </a:p>
      </dgm:t>
    </dgm:pt>
    <dgm:pt modelId="{DEA68B10-CA9D-44D7-B63D-69597202E71C}">
      <dgm:prSet/>
      <dgm:spPr/>
      <dgm:t>
        <a:bodyPr/>
        <a:lstStyle/>
        <a:p>
          <a:pPr>
            <a:lnSpc>
              <a:spcPct val="100000"/>
            </a:lnSpc>
            <a:defRPr b="1"/>
          </a:pPr>
          <a:r>
            <a:rPr lang="en-US"/>
            <a:t>Database will characterize all lot restoration programs by:</a:t>
          </a:r>
        </a:p>
      </dgm:t>
    </dgm:pt>
    <dgm:pt modelId="{2DE6C9F8-5882-4F81-B31A-AA583FF66DED}" type="parTrans" cxnId="{7527B16E-C497-44B7-BA46-ECB0231B27B3}">
      <dgm:prSet/>
      <dgm:spPr/>
      <dgm:t>
        <a:bodyPr/>
        <a:lstStyle/>
        <a:p>
          <a:endParaRPr lang="en-US"/>
        </a:p>
      </dgm:t>
    </dgm:pt>
    <dgm:pt modelId="{ECA978E8-EA7C-4CA8-8375-02A0F09DEA68}" type="sibTrans" cxnId="{7527B16E-C497-44B7-BA46-ECB0231B27B3}">
      <dgm:prSet/>
      <dgm:spPr/>
      <dgm:t>
        <a:bodyPr/>
        <a:lstStyle/>
        <a:p>
          <a:endParaRPr lang="en-US"/>
        </a:p>
      </dgm:t>
    </dgm:pt>
    <dgm:pt modelId="{0AC47BD7-EAE9-44E9-AA66-026502D06C45}">
      <dgm:prSet custT="1"/>
      <dgm:spPr/>
      <dgm:t>
        <a:bodyPr/>
        <a:lstStyle/>
        <a:p>
          <a:pPr>
            <a:lnSpc>
              <a:spcPct val="100000"/>
            </a:lnSpc>
          </a:pPr>
          <a:r>
            <a:rPr lang="en-US" sz="1800" dirty="0"/>
            <a:t>Location of greening activities</a:t>
          </a:r>
        </a:p>
      </dgm:t>
    </dgm:pt>
    <dgm:pt modelId="{1DE41324-F9DC-4B95-A2D3-7EEBD58D1F54}" type="parTrans" cxnId="{81B36896-9F39-4F4A-9E46-79E83ECAEC72}">
      <dgm:prSet/>
      <dgm:spPr/>
      <dgm:t>
        <a:bodyPr/>
        <a:lstStyle/>
        <a:p>
          <a:endParaRPr lang="en-US"/>
        </a:p>
      </dgm:t>
    </dgm:pt>
    <dgm:pt modelId="{046DDF80-AFDC-42D6-9CFE-4EAC8E188F39}" type="sibTrans" cxnId="{81B36896-9F39-4F4A-9E46-79E83ECAEC72}">
      <dgm:prSet/>
      <dgm:spPr/>
      <dgm:t>
        <a:bodyPr/>
        <a:lstStyle/>
        <a:p>
          <a:endParaRPr lang="en-US"/>
        </a:p>
      </dgm:t>
    </dgm:pt>
    <dgm:pt modelId="{CFD97EE3-B9ED-44D6-A7F1-2759E58BB28D}">
      <dgm:prSet custT="1"/>
      <dgm:spPr/>
      <dgm:t>
        <a:bodyPr/>
        <a:lstStyle/>
        <a:p>
          <a:pPr>
            <a:lnSpc>
              <a:spcPct val="100000"/>
            </a:lnSpc>
          </a:pPr>
          <a:r>
            <a:rPr lang="en-US" sz="1800" dirty="0"/>
            <a:t>Organizations involved</a:t>
          </a:r>
        </a:p>
      </dgm:t>
    </dgm:pt>
    <dgm:pt modelId="{796475B2-ED00-4A55-B7DA-859DC1C58108}" type="parTrans" cxnId="{B092244F-DD43-4D49-977B-F075E9331E81}">
      <dgm:prSet/>
      <dgm:spPr/>
      <dgm:t>
        <a:bodyPr/>
        <a:lstStyle/>
        <a:p>
          <a:endParaRPr lang="en-US"/>
        </a:p>
      </dgm:t>
    </dgm:pt>
    <dgm:pt modelId="{5EC03A24-5EF3-43A6-9600-6B28977F65F7}" type="sibTrans" cxnId="{B092244F-DD43-4D49-977B-F075E9331E81}">
      <dgm:prSet/>
      <dgm:spPr/>
      <dgm:t>
        <a:bodyPr/>
        <a:lstStyle/>
        <a:p>
          <a:endParaRPr lang="en-US"/>
        </a:p>
      </dgm:t>
    </dgm:pt>
    <dgm:pt modelId="{92CE3178-1533-494F-9B47-249150A80E86}">
      <dgm:prSet custT="1"/>
      <dgm:spPr/>
      <dgm:t>
        <a:bodyPr/>
        <a:lstStyle/>
        <a:p>
          <a:pPr>
            <a:lnSpc>
              <a:spcPct val="100000"/>
            </a:lnSpc>
          </a:pPr>
          <a:r>
            <a:rPr lang="en-US" sz="1800" dirty="0"/>
            <a:t>Type of greening</a:t>
          </a:r>
        </a:p>
        <a:p>
          <a:pPr>
            <a:lnSpc>
              <a:spcPct val="100000"/>
            </a:lnSpc>
          </a:pPr>
          <a:r>
            <a:rPr lang="en-US" sz="1800" dirty="0"/>
            <a:t>Level of maintenance (among others)</a:t>
          </a:r>
        </a:p>
      </dgm:t>
    </dgm:pt>
    <dgm:pt modelId="{7D50CEA4-8B27-4D32-A084-AED93442EB93}" type="parTrans" cxnId="{7F176FE8-D327-4A7F-9CA0-645AE89CB4A2}">
      <dgm:prSet/>
      <dgm:spPr/>
      <dgm:t>
        <a:bodyPr/>
        <a:lstStyle/>
        <a:p>
          <a:endParaRPr lang="en-US"/>
        </a:p>
      </dgm:t>
    </dgm:pt>
    <dgm:pt modelId="{1F375B25-6238-44A7-BE5A-566228A1B3D5}" type="sibTrans" cxnId="{7F176FE8-D327-4A7F-9CA0-645AE89CB4A2}">
      <dgm:prSet/>
      <dgm:spPr/>
      <dgm:t>
        <a:bodyPr/>
        <a:lstStyle/>
        <a:p>
          <a:endParaRPr lang="en-US"/>
        </a:p>
      </dgm:t>
    </dgm:pt>
    <dgm:pt modelId="{2501F4D6-A2D2-470B-9F14-09CBBD640017}" type="pres">
      <dgm:prSet presAssocID="{CED951C5-F517-48B3-A1E6-8047F0941417}" presName="root" presStyleCnt="0">
        <dgm:presLayoutVars>
          <dgm:dir/>
          <dgm:resizeHandles val="exact"/>
        </dgm:presLayoutVars>
      </dgm:prSet>
      <dgm:spPr/>
    </dgm:pt>
    <dgm:pt modelId="{475F1399-B6DF-4D84-AE75-E5BF73AF6991}" type="pres">
      <dgm:prSet presAssocID="{C3490D1A-8C38-46BF-92A4-B597A775231D}" presName="compNode" presStyleCnt="0"/>
      <dgm:spPr/>
    </dgm:pt>
    <dgm:pt modelId="{0544820E-8492-4703-AB5E-11D5C99D4F75}" type="pres">
      <dgm:prSet presAssocID="{C3490D1A-8C38-46BF-92A4-B597A775231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tabase"/>
        </a:ext>
      </dgm:extLst>
    </dgm:pt>
    <dgm:pt modelId="{C81E6D6A-55B2-4959-BC99-98BE096C8549}" type="pres">
      <dgm:prSet presAssocID="{C3490D1A-8C38-46BF-92A4-B597A775231D}" presName="iconSpace" presStyleCnt="0"/>
      <dgm:spPr/>
    </dgm:pt>
    <dgm:pt modelId="{A2B8D92B-7811-4437-9CFE-98E8A9F4D4DA}" type="pres">
      <dgm:prSet presAssocID="{C3490D1A-8C38-46BF-92A4-B597A775231D}" presName="parTx" presStyleLbl="revTx" presStyleIdx="0" presStyleCnt="6">
        <dgm:presLayoutVars>
          <dgm:chMax val="0"/>
          <dgm:chPref val="0"/>
        </dgm:presLayoutVars>
      </dgm:prSet>
      <dgm:spPr/>
    </dgm:pt>
    <dgm:pt modelId="{40531C14-B176-4B18-9022-AAA9724071E9}" type="pres">
      <dgm:prSet presAssocID="{C3490D1A-8C38-46BF-92A4-B597A775231D}" presName="txSpace" presStyleCnt="0"/>
      <dgm:spPr/>
    </dgm:pt>
    <dgm:pt modelId="{2709FDCB-CDDC-4DD9-963F-637244941975}" type="pres">
      <dgm:prSet presAssocID="{C3490D1A-8C38-46BF-92A4-B597A775231D}" presName="desTx" presStyleLbl="revTx" presStyleIdx="1" presStyleCnt="6">
        <dgm:presLayoutVars/>
      </dgm:prSet>
      <dgm:spPr/>
    </dgm:pt>
    <dgm:pt modelId="{709A8328-A53C-4B88-8EF4-0AB15144CE06}" type="pres">
      <dgm:prSet presAssocID="{D04EB4D7-7DDD-4A79-8E3F-1AC853970CFE}" presName="sibTrans" presStyleCnt="0"/>
      <dgm:spPr/>
    </dgm:pt>
    <dgm:pt modelId="{DADC9137-9C9E-4ACE-8F2B-84700B54F617}" type="pres">
      <dgm:prSet presAssocID="{B4C03370-2022-4A78-9DC6-DF273212E599}" presName="compNode" presStyleCnt="0"/>
      <dgm:spPr/>
    </dgm:pt>
    <dgm:pt modelId="{32180E7B-3E3C-4E01-A9D0-905D079D4804}" type="pres">
      <dgm:prSet presAssocID="{B4C03370-2022-4A78-9DC6-DF273212E59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ears"/>
        </a:ext>
      </dgm:extLst>
    </dgm:pt>
    <dgm:pt modelId="{6BE41245-6C58-443B-B62C-CA7284F39116}" type="pres">
      <dgm:prSet presAssocID="{B4C03370-2022-4A78-9DC6-DF273212E599}" presName="iconSpace" presStyleCnt="0"/>
      <dgm:spPr/>
    </dgm:pt>
    <dgm:pt modelId="{A0B77742-B5B0-4D14-A7D2-C477522955B8}" type="pres">
      <dgm:prSet presAssocID="{B4C03370-2022-4A78-9DC6-DF273212E599}" presName="parTx" presStyleLbl="revTx" presStyleIdx="2" presStyleCnt="6" custScaleX="96090" custLinFactNeighborX="-11616">
        <dgm:presLayoutVars>
          <dgm:chMax val="0"/>
          <dgm:chPref val="0"/>
        </dgm:presLayoutVars>
      </dgm:prSet>
      <dgm:spPr/>
    </dgm:pt>
    <dgm:pt modelId="{15E03EE8-346A-4C54-9963-16CCE11CEA47}" type="pres">
      <dgm:prSet presAssocID="{B4C03370-2022-4A78-9DC6-DF273212E599}" presName="txSpace" presStyleCnt="0"/>
      <dgm:spPr/>
    </dgm:pt>
    <dgm:pt modelId="{FEDFD4C5-9B1C-470D-B837-DB2EEEC68FBF}" type="pres">
      <dgm:prSet presAssocID="{B4C03370-2022-4A78-9DC6-DF273212E599}" presName="desTx" presStyleLbl="revTx" presStyleIdx="3" presStyleCnt="6">
        <dgm:presLayoutVars/>
      </dgm:prSet>
      <dgm:spPr/>
    </dgm:pt>
    <dgm:pt modelId="{290AD926-3DA9-4602-9EAB-70A85B9F1481}" type="pres">
      <dgm:prSet presAssocID="{0B1F743A-AE20-42E0-8FFD-D6A8284E1BCB}" presName="sibTrans" presStyleCnt="0"/>
      <dgm:spPr/>
    </dgm:pt>
    <dgm:pt modelId="{69A51898-505B-45CA-B026-B6BE19F483E5}" type="pres">
      <dgm:prSet presAssocID="{DEA68B10-CA9D-44D7-B63D-69597202E71C}" presName="compNode" presStyleCnt="0"/>
      <dgm:spPr/>
    </dgm:pt>
    <dgm:pt modelId="{A08B8204-89B6-42E1-A8B8-33F7F2FAD3A1}" type="pres">
      <dgm:prSet presAssocID="{DEA68B10-CA9D-44D7-B63D-69597202E71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eciduous tree"/>
        </a:ext>
      </dgm:extLst>
    </dgm:pt>
    <dgm:pt modelId="{55F32D7D-0690-481C-A8D0-B388AB9142B0}" type="pres">
      <dgm:prSet presAssocID="{DEA68B10-CA9D-44D7-B63D-69597202E71C}" presName="iconSpace" presStyleCnt="0"/>
      <dgm:spPr/>
    </dgm:pt>
    <dgm:pt modelId="{D3B37DD4-9CF1-471B-921E-BC520270EE1D}" type="pres">
      <dgm:prSet presAssocID="{DEA68B10-CA9D-44D7-B63D-69597202E71C}" presName="parTx" presStyleLbl="revTx" presStyleIdx="4" presStyleCnt="6">
        <dgm:presLayoutVars>
          <dgm:chMax val="0"/>
          <dgm:chPref val="0"/>
        </dgm:presLayoutVars>
      </dgm:prSet>
      <dgm:spPr/>
    </dgm:pt>
    <dgm:pt modelId="{07F46BAE-BD74-4C72-BEAA-77C525092E26}" type="pres">
      <dgm:prSet presAssocID="{DEA68B10-CA9D-44D7-B63D-69597202E71C}" presName="txSpace" presStyleCnt="0"/>
      <dgm:spPr/>
    </dgm:pt>
    <dgm:pt modelId="{AA86F0AA-D29F-46D8-8A23-127F6E806BBF}" type="pres">
      <dgm:prSet presAssocID="{DEA68B10-CA9D-44D7-B63D-69597202E71C}" presName="desTx" presStyleLbl="revTx" presStyleIdx="5" presStyleCnt="6">
        <dgm:presLayoutVars/>
      </dgm:prSet>
      <dgm:spPr/>
    </dgm:pt>
  </dgm:ptLst>
  <dgm:cxnLst>
    <dgm:cxn modelId="{3C94DA0A-0C42-46EC-8244-2FDF0525FF81}" type="presOf" srcId="{0AC47BD7-EAE9-44E9-AA66-026502D06C45}" destId="{AA86F0AA-D29F-46D8-8A23-127F6E806BBF}" srcOrd="0" destOrd="0" presId="urn:microsoft.com/office/officeart/2018/2/layout/IconLabelDescriptionList"/>
    <dgm:cxn modelId="{5FEEBB42-8900-4E39-BA18-07777D6B3DE3}" srcId="{CED951C5-F517-48B3-A1E6-8047F0941417}" destId="{C3490D1A-8C38-46BF-92A4-B597A775231D}" srcOrd="0" destOrd="0" parTransId="{FFFFC88E-387C-41E9-86D4-11AB9193238A}" sibTransId="{D04EB4D7-7DDD-4A79-8E3F-1AC853970CFE}"/>
    <dgm:cxn modelId="{BD4C0646-60FF-4DF4-9778-030BFF3915AE}" type="presOf" srcId="{CED951C5-F517-48B3-A1E6-8047F0941417}" destId="{2501F4D6-A2D2-470B-9F14-09CBBD640017}" srcOrd="0" destOrd="0" presId="urn:microsoft.com/office/officeart/2018/2/layout/IconLabelDescriptionList"/>
    <dgm:cxn modelId="{B092244F-DD43-4D49-977B-F075E9331E81}" srcId="{DEA68B10-CA9D-44D7-B63D-69597202E71C}" destId="{CFD97EE3-B9ED-44D6-A7F1-2759E58BB28D}" srcOrd="1" destOrd="0" parTransId="{796475B2-ED00-4A55-B7DA-859DC1C58108}" sibTransId="{5EC03A24-5EF3-43A6-9600-6B28977F65F7}"/>
    <dgm:cxn modelId="{6DC6CA55-834C-47EF-B55E-5AD9BC25B632}" type="presOf" srcId="{92CE3178-1533-494F-9B47-249150A80E86}" destId="{AA86F0AA-D29F-46D8-8A23-127F6E806BBF}" srcOrd="0" destOrd="2" presId="urn:microsoft.com/office/officeart/2018/2/layout/IconLabelDescriptionList"/>
    <dgm:cxn modelId="{22B5DB5D-CFFD-41AC-8FA5-E3E6671159FC}" type="presOf" srcId="{DEA68B10-CA9D-44D7-B63D-69597202E71C}" destId="{D3B37DD4-9CF1-471B-921E-BC520270EE1D}" srcOrd="0" destOrd="0" presId="urn:microsoft.com/office/officeart/2018/2/layout/IconLabelDescriptionList"/>
    <dgm:cxn modelId="{7527B16E-C497-44B7-BA46-ECB0231B27B3}" srcId="{CED951C5-F517-48B3-A1E6-8047F0941417}" destId="{DEA68B10-CA9D-44D7-B63D-69597202E71C}" srcOrd="2" destOrd="0" parTransId="{2DE6C9F8-5882-4F81-B31A-AA583FF66DED}" sibTransId="{ECA978E8-EA7C-4CA8-8375-02A0F09DEA68}"/>
    <dgm:cxn modelId="{81B36896-9F39-4F4A-9E46-79E83ECAEC72}" srcId="{DEA68B10-CA9D-44D7-B63D-69597202E71C}" destId="{0AC47BD7-EAE9-44E9-AA66-026502D06C45}" srcOrd="0" destOrd="0" parTransId="{1DE41324-F9DC-4B95-A2D3-7EEBD58D1F54}" sibTransId="{046DDF80-AFDC-42D6-9CFE-4EAC8E188F39}"/>
    <dgm:cxn modelId="{A9CEA39E-EF94-4F9C-92AC-FBA59DAE6E60}" type="presOf" srcId="{B4C03370-2022-4A78-9DC6-DF273212E599}" destId="{A0B77742-B5B0-4D14-A7D2-C477522955B8}" srcOrd="0" destOrd="0" presId="urn:microsoft.com/office/officeart/2018/2/layout/IconLabelDescriptionList"/>
    <dgm:cxn modelId="{0BCD61D3-BFAD-4A25-BAEC-E405387FE545}" type="presOf" srcId="{C3490D1A-8C38-46BF-92A4-B597A775231D}" destId="{A2B8D92B-7811-4437-9CFE-98E8A9F4D4DA}" srcOrd="0" destOrd="0" presId="urn:microsoft.com/office/officeart/2018/2/layout/IconLabelDescriptionList"/>
    <dgm:cxn modelId="{31143DD8-F2FE-4B67-82DE-5D79451FC811}" srcId="{CED951C5-F517-48B3-A1E6-8047F0941417}" destId="{B4C03370-2022-4A78-9DC6-DF273212E599}" srcOrd="1" destOrd="0" parTransId="{52A26811-7A54-459F-B2F1-D516DD20DADE}" sibTransId="{0B1F743A-AE20-42E0-8FFD-D6A8284E1BCB}"/>
    <dgm:cxn modelId="{7F176FE8-D327-4A7F-9CA0-645AE89CB4A2}" srcId="{DEA68B10-CA9D-44D7-B63D-69597202E71C}" destId="{92CE3178-1533-494F-9B47-249150A80E86}" srcOrd="2" destOrd="0" parTransId="{7D50CEA4-8B27-4D32-A084-AED93442EB93}" sibTransId="{1F375B25-6238-44A7-BE5A-566228A1B3D5}"/>
    <dgm:cxn modelId="{1FB1A6F8-60B7-4F91-AE28-02F81841E548}" type="presOf" srcId="{CFD97EE3-B9ED-44D6-A7F1-2759E58BB28D}" destId="{AA86F0AA-D29F-46D8-8A23-127F6E806BBF}" srcOrd="0" destOrd="1" presId="urn:microsoft.com/office/officeart/2018/2/layout/IconLabelDescriptionList"/>
    <dgm:cxn modelId="{99DC8CD5-4946-4486-B061-C7521B975D8D}" type="presParOf" srcId="{2501F4D6-A2D2-470B-9F14-09CBBD640017}" destId="{475F1399-B6DF-4D84-AE75-E5BF73AF6991}" srcOrd="0" destOrd="0" presId="urn:microsoft.com/office/officeart/2018/2/layout/IconLabelDescriptionList"/>
    <dgm:cxn modelId="{30645F18-A2AB-4676-A63C-B183235836BB}" type="presParOf" srcId="{475F1399-B6DF-4D84-AE75-E5BF73AF6991}" destId="{0544820E-8492-4703-AB5E-11D5C99D4F75}" srcOrd="0" destOrd="0" presId="urn:microsoft.com/office/officeart/2018/2/layout/IconLabelDescriptionList"/>
    <dgm:cxn modelId="{95F9D0A0-8AC8-40CF-9B7E-55DBE2280878}" type="presParOf" srcId="{475F1399-B6DF-4D84-AE75-E5BF73AF6991}" destId="{C81E6D6A-55B2-4959-BC99-98BE096C8549}" srcOrd="1" destOrd="0" presId="urn:microsoft.com/office/officeart/2018/2/layout/IconLabelDescriptionList"/>
    <dgm:cxn modelId="{499F928D-6149-4C5C-BD2D-518A26089A2C}" type="presParOf" srcId="{475F1399-B6DF-4D84-AE75-E5BF73AF6991}" destId="{A2B8D92B-7811-4437-9CFE-98E8A9F4D4DA}" srcOrd="2" destOrd="0" presId="urn:microsoft.com/office/officeart/2018/2/layout/IconLabelDescriptionList"/>
    <dgm:cxn modelId="{218354A3-4965-4077-9310-701E5D8B160D}" type="presParOf" srcId="{475F1399-B6DF-4D84-AE75-E5BF73AF6991}" destId="{40531C14-B176-4B18-9022-AAA9724071E9}" srcOrd="3" destOrd="0" presId="urn:microsoft.com/office/officeart/2018/2/layout/IconLabelDescriptionList"/>
    <dgm:cxn modelId="{165A6A88-95A8-4AC0-9118-5D31D9AB2025}" type="presParOf" srcId="{475F1399-B6DF-4D84-AE75-E5BF73AF6991}" destId="{2709FDCB-CDDC-4DD9-963F-637244941975}" srcOrd="4" destOrd="0" presId="urn:microsoft.com/office/officeart/2018/2/layout/IconLabelDescriptionList"/>
    <dgm:cxn modelId="{FC212D73-187C-4460-8CEA-14CD78FFBDFF}" type="presParOf" srcId="{2501F4D6-A2D2-470B-9F14-09CBBD640017}" destId="{709A8328-A53C-4B88-8EF4-0AB15144CE06}" srcOrd="1" destOrd="0" presId="urn:microsoft.com/office/officeart/2018/2/layout/IconLabelDescriptionList"/>
    <dgm:cxn modelId="{72E35EA8-9B14-47FF-9503-768D3E43FA2B}" type="presParOf" srcId="{2501F4D6-A2D2-470B-9F14-09CBBD640017}" destId="{DADC9137-9C9E-4ACE-8F2B-84700B54F617}" srcOrd="2" destOrd="0" presId="urn:microsoft.com/office/officeart/2018/2/layout/IconLabelDescriptionList"/>
    <dgm:cxn modelId="{B9543B73-0FEE-46C1-93B1-4BB723B21D63}" type="presParOf" srcId="{DADC9137-9C9E-4ACE-8F2B-84700B54F617}" destId="{32180E7B-3E3C-4E01-A9D0-905D079D4804}" srcOrd="0" destOrd="0" presId="urn:microsoft.com/office/officeart/2018/2/layout/IconLabelDescriptionList"/>
    <dgm:cxn modelId="{BBC47F10-2118-475B-A348-576ADCF7769C}" type="presParOf" srcId="{DADC9137-9C9E-4ACE-8F2B-84700B54F617}" destId="{6BE41245-6C58-443B-B62C-CA7284F39116}" srcOrd="1" destOrd="0" presId="urn:microsoft.com/office/officeart/2018/2/layout/IconLabelDescriptionList"/>
    <dgm:cxn modelId="{691593FE-E463-49AC-BE55-A04E437DC6B0}" type="presParOf" srcId="{DADC9137-9C9E-4ACE-8F2B-84700B54F617}" destId="{A0B77742-B5B0-4D14-A7D2-C477522955B8}" srcOrd="2" destOrd="0" presId="urn:microsoft.com/office/officeart/2018/2/layout/IconLabelDescriptionList"/>
    <dgm:cxn modelId="{3B987234-E760-4586-BCC6-E0126BE9092D}" type="presParOf" srcId="{DADC9137-9C9E-4ACE-8F2B-84700B54F617}" destId="{15E03EE8-346A-4C54-9963-16CCE11CEA47}" srcOrd="3" destOrd="0" presId="urn:microsoft.com/office/officeart/2018/2/layout/IconLabelDescriptionList"/>
    <dgm:cxn modelId="{432A8D46-C4BC-480D-AC8D-EA7B615259CB}" type="presParOf" srcId="{DADC9137-9C9E-4ACE-8F2B-84700B54F617}" destId="{FEDFD4C5-9B1C-470D-B837-DB2EEEC68FBF}" srcOrd="4" destOrd="0" presId="urn:microsoft.com/office/officeart/2018/2/layout/IconLabelDescriptionList"/>
    <dgm:cxn modelId="{D95F1DA3-4DAB-4D52-A8D3-D428C713F82D}" type="presParOf" srcId="{2501F4D6-A2D2-470B-9F14-09CBBD640017}" destId="{290AD926-3DA9-4602-9EAB-70A85B9F1481}" srcOrd="3" destOrd="0" presId="urn:microsoft.com/office/officeart/2018/2/layout/IconLabelDescriptionList"/>
    <dgm:cxn modelId="{8A287F22-5BA6-42F1-9CE5-E956A0EBCBEC}" type="presParOf" srcId="{2501F4D6-A2D2-470B-9F14-09CBBD640017}" destId="{69A51898-505B-45CA-B026-B6BE19F483E5}" srcOrd="4" destOrd="0" presId="urn:microsoft.com/office/officeart/2018/2/layout/IconLabelDescriptionList"/>
    <dgm:cxn modelId="{44BBFEB4-7344-4695-B2E4-2A90F29EBB9A}" type="presParOf" srcId="{69A51898-505B-45CA-B026-B6BE19F483E5}" destId="{A08B8204-89B6-42E1-A8B8-33F7F2FAD3A1}" srcOrd="0" destOrd="0" presId="urn:microsoft.com/office/officeart/2018/2/layout/IconLabelDescriptionList"/>
    <dgm:cxn modelId="{916EBFA1-30A3-41E9-88D3-A64BA6345C4F}" type="presParOf" srcId="{69A51898-505B-45CA-B026-B6BE19F483E5}" destId="{55F32D7D-0690-481C-A8D0-B388AB9142B0}" srcOrd="1" destOrd="0" presId="urn:microsoft.com/office/officeart/2018/2/layout/IconLabelDescriptionList"/>
    <dgm:cxn modelId="{8F3A2ABC-9D8E-4607-9E14-46915433A02D}" type="presParOf" srcId="{69A51898-505B-45CA-B026-B6BE19F483E5}" destId="{D3B37DD4-9CF1-471B-921E-BC520270EE1D}" srcOrd="2" destOrd="0" presId="urn:microsoft.com/office/officeart/2018/2/layout/IconLabelDescriptionList"/>
    <dgm:cxn modelId="{AC7E2BCE-D77E-445D-BD4E-EF832F1A7253}" type="presParOf" srcId="{69A51898-505B-45CA-B026-B6BE19F483E5}" destId="{07F46BAE-BD74-4C72-BEAA-77C525092E26}" srcOrd="3" destOrd="0" presId="urn:microsoft.com/office/officeart/2018/2/layout/IconLabelDescriptionList"/>
    <dgm:cxn modelId="{A53C5260-B27B-4D12-BFD1-50AF3E94BAD9}" type="presParOf" srcId="{69A51898-505B-45CA-B026-B6BE19F483E5}" destId="{AA86F0AA-D29F-46D8-8A23-127F6E806BBF}"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49D3CD-1809-411B-940B-F0171450F6C8}"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D1F90EA9-678C-4468-8E37-EBBF26FFCB60}">
      <dgm:prSet/>
      <dgm:spPr/>
      <dgm:t>
        <a:bodyPr/>
        <a:lstStyle/>
        <a:p>
          <a:r>
            <a:rPr lang="en-US"/>
            <a:t>With increased urbanization, there will be mounting pressure to limit the availability of greenspace within an urban area… our findings will show the importance of greenspace for health and health equity;</a:t>
          </a:r>
        </a:p>
      </dgm:t>
    </dgm:pt>
    <dgm:pt modelId="{8ECE92BD-E440-471A-B216-91E930DDDEA0}" type="parTrans" cxnId="{6CEF5730-9D24-4929-92F8-7C7F880E9AA6}">
      <dgm:prSet/>
      <dgm:spPr/>
      <dgm:t>
        <a:bodyPr/>
        <a:lstStyle/>
        <a:p>
          <a:endParaRPr lang="en-US"/>
        </a:p>
      </dgm:t>
    </dgm:pt>
    <dgm:pt modelId="{B92992F4-77BB-4935-9A98-2396DDE38846}" type="sibTrans" cxnId="{6CEF5730-9D24-4929-92F8-7C7F880E9AA6}">
      <dgm:prSet/>
      <dgm:spPr/>
      <dgm:t>
        <a:bodyPr/>
        <a:lstStyle/>
        <a:p>
          <a:endParaRPr lang="en-US"/>
        </a:p>
      </dgm:t>
    </dgm:pt>
    <dgm:pt modelId="{D950A39F-850C-41BC-9222-CF1510196B4D}">
      <dgm:prSet/>
      <dgm:spPr/>
      <dgm:t>
        <a:bodyPr/>
        <a:lstStyle/>
        <a:p>
          <a:r>
            <a:rPr lang="en-US"/>
            <a:t>The development of a GIS-ready comprehensive database can serve as a resource for decision-making for future greenspace development and future grants and data monitoring systems</a:t>
          </a:r>
        </a:p>
      </dgm:t>
    </dgm:pt>
    <dgm:pt modelId="{DAB4D232-828F-4E2B-A232-324DB3A37334}" type="parTrans" cxnId="{9845AF1B-11AB-4F04-84CC-C77DDA78F82B}">
      <dgm:prSet/>
      <dgm:spPr/>
      <dgm:t>
        <a:bodyPr/>
        <a:lstStyle/>
        <a:p>
          <a:endParaRPr lang="en-US"/>
        </a:p>
      </dgm:t>
    </dgm:pt>
    <dgm:pt modelId="{7A8BA64A-0B76-41B0-8830-7564E6517419}" type="sibTrans" cxnId="{9845AF1B-11AB-4F04-84CC-C77DDA78F82B}">
      <dgm:prSet/>
      <dgm:spPr/>
      <dgm:t>
        <a:bodyPr/>
        <a:lstStyle/>
        <a:p>
          <a:endParaRPr lang="en-US"/>
        </a:p>
      </dgm:t>
    </dgm:pt>
    <dgm:pt modelId="{236549B7-A81E-425C-A4AB-FAC1FC48D73B}">
      <dgm:prSet/>
      <dgm:spPr/>
      <dgm:t>
        <a:bodyPr/>
        <a:lstStyle/>
        <a:p>
          <a:r>
            <a:rPr lang="en-US"/>
            <a:t>Study also incorporates the voices of young people, which have not been centered in vacant lot restoration research or programs thus far</a:t>
          </a:r>
        </a:p>
      </dgm:t>
    </dgm:pt>
    <dgm:pt modelId="{BD40CC68-DDBB-499B-B3F4-2D39DC8A715B}" type="parTrans" cxnId="{1BC61B9C-97A1-47C8-9567-F208F8162A39}">
      <dgm:prSet/>
      <dgm:spPr/>
      <dgm:t>
        <a:bodyPr/>
        <a:lstStyle/>
        <a:p>
          <a:endParaRPr lang="en-US"/>
        </a:p>
      </dgm:t>
    </dgm:pt>
    <dgm:pt modelId="{00B3901A-B936-4044-A569-E9AC553E2EEC}" type="sibTrans" cxnId="{1BC61B9C-97A1-47C8-9567-F208F8162A39}">
      <dgm:prSet/>
      <dgm:spPr/>
      <dgm:t>
        <a:bodyPr/>
        <a:lstStyle/>
        <a:p>
          <a:endParaRPr lang="en-US"/>
        </a:p>
      </dgm:t>
    </dgm:pt>
    <dgm:pt modelId="{3448108F-F7F3-1143-A6F6-3CD1472382F5}" type="pres">
      <dgm:prSet presAssocID="{6449D3CD-1809-411B-940B-F0171450F6C8}" presName="outerComposite" presStyleCnt="0">
        <dgm:presLayoutVars>
          <dgm:chMax val="5"/>
          <dgm:dir/>
          <dgm:resizeHandles val="exact"/>
        </dgm:presLayoutVars>
      </dgm:prSet>
      <dgm:spPr/>
    </dgm:pt>
    <dgm:pt modelId="{C85A7058-FAE3-C043-AE43-3EF22C42DC52}" type="pres">
      <dgm:prSet presAssocID="{6449D3CD-1809-411B-940B-F0171450F6C8}" presName="dummyMaxCanvas" presStyleCnt="0">
        <dgm:presLayoutVars/>
      </dgm:prSet>
      <dgm:spPr/>
    </dgm:pt>
    <dgm:pt modelId="{F92E2070-E801-0B40-B18A-FFD6AA9268CF}" type="pres">
      <dgm:prSet presAssocID="{6449D3CD-1809-411B-940B-F0171450F6C8}" presName="ThreeNodes_1" presStyleLbl="node1" presStyleIdx="0" presStyleCnt="3">
        <dgm:presLayoutVars>
          <dgm:bulletEnabled val="1"/>
        </dgm:presLayoutVars>
      </dgm:prSet>
      <dgm:spPr/>
    </dgm:pt>
    <dgm:pt modelId="{20E4C4CF-5F17-DE4A-B30E-B3C17ED8D819}" type="pres">
      <dgm:prSet presAssocID="{6449D3CD-1809-411B-940B-F0171450F6C8}" presName="ThreeNodes_2" presStyleLbl="node1" presStyleIdx="1" presStyleCnt="3">
        <dgm:presLayoutVars>
          <dgm:bulletEnabled val="1"/>
        </dgm:presLayoutVars>
      </dgm:prSet>
      <dgm:spPr/>
    </dgm:pt>
    <dgm:pt modelId="{9CE02C66-A2CF-9045-88D6-EC0C5423EABE}" type="pres">
      <dgm:prSet presAssocID="{6449D3CD-1809-411B-940B-F0171450F6C8}" presName="ThreeNodes_3" presStyleLbl="node1" presStyleIdx="2" presStyleCnt="3">
        <dgm:presLayoutVars>
          <dgm:bulletEnabled val="1"/>
        </dgm:presLayoutVars>
      </dgm:prSet>
      <dgm:spPr/>
    </dgm:pt>
    <dgm:pt modelId="{DFF20102-9C80-8649-B1C2-FED4532C8FA1}" type="pres">
      <dgm:prSet presAssocID="{6449D3CD-1809-411B-940B-F0171450F6C8}" presName="ThreeConn_1-2" presStyleLbl="fgAccFollowNode1" presStyleIdx="0" presStyleCnt="2">
        <dgm:presLayoutVars>
          <dgm:bulletEnabled val="1"/>
        </dgm:presLayoutVars>
      </dgm:prSet>
      <dgm:spPr/>
    </dgm:pt>
    <dgm:pt modelId="{577FAE50-61DC-AA4A-BD2A-ACC4D8E59B85}" type="pres">
      <dgm:prSet presAssocID="{6449D3CD-1809-411B-940B-F0171450F6C8}" presName="ThreeConn_2-3" presStyleLbl="fgAccFollowNode1" presStyleIdx="1" presStyleCnt="2">
        <dgm:presLayoutVars>
          <dgm:bulletEnabled val="1"/>
        </dgm:presLayoutVars>
      </dgm:prSet>
      <dgm:spPr/>
    </dgm:pt>
    <dgm:pt modelId="{30F57A47-3390-1143-8460-31E8E0CBD122}" type="pres">
      <dgm:prSet presAssocID="{6449D3CD-1809-411B-940B-F0171450F6C8}" presName="ThreeNodes_1_text" presStyleLbl="node1" presStyleIdx="2" presStyleCnt="3">
        <dgm:presLayoutVars>
          <dgm:bulletEnabled val="1"/>
        </dgm:presLayoutVars>
      </dgm:prSet>
      <dgm:spPr/>
    </dgm:pt>
    <dgm:pt modelId="{862CD86C-B0AA-5B4C-9FFB-4EA64F716360}" type="pres">
      <dgm:prSet presAssocID="{6449D3CD-1809-411B-940B-F0171450F6C8}" presName="ThreeNodes_2_text" presStyleLbl="node1" presStyleIdx="2" presStyleCnt="3">
        <dgm:presLayoutVars>
          <dgm:bulletEnabled val="1"/>
        </dgm:presLayoutVars>
      </dgm:prSet>
      <dgm:spPr/>
    </dgm:pt>
    <dgm:pt modelId="{B3FE198A-D74D-C641-B53B-7A6BCDFA8406}" type="pres">
      <dgm:prSet presAssocID="{6449D3CD-1809-411B-940B-F0171450F6C8}" presName="ThreeNodes_3_text" presStyleLbl="node1" presStyleIdx="2" presStyleCnt="3">
        <dgm:presLayoutVars>
          <dgm:bulletEnabled val="1"/>
        </dgm:presLayoutVars>
      </dgm:prSet>
      <dgm:spPr/>
    </dgm:pt>
  </dgm:ptLst>
  <dgm:cxnLst>
    <dgm:cxn modelId="{9845AF1B-11AB-4F04-84CC-C77DDA78F82B}" srcId="{6449D3CD-1809-411B-940B-F0171450F6C8}" destId="{D950A39F-850C-41BC-9222-CF1510196B4D}" srcOrd="1" destOrd="0" parTransId="{DAB4D232-828F-4E2B-A232-324DB3A37334}" sibTransId="{7A8BA64A-0B76-41B0-8830-7564E6517419}"/>
    <dgm:cxn modelId="{150A8023-3457-2F49-8E57-0CDCC417B1FA}" type="presOf" srcId="{D1F90EA9-678C-4468-8E37-EBBF26FFCB60}" destId="{F92E2070-E801-0B40-B18A-FFD6AA9268CF}" srcOrd="0" destOrd="0" presId="urn:microsoft.com/office/officeart/2005/8/layout/vProcess5"/>
    <dgm:cxn modelId="{6CEF5730-9D24-4929-92F8-7C7F880E9AA6}" srcId="{6449D3CD-1809-411B-940B-F0171450F6C8}" destId="{D1F90EA9-678C-4468-8E37-EBBF26FFCB60}" srcOrd="0" destOrd="0" parTransId="{8ECE92BD-E440-471A-B216-91E930DDDEA0}" sibTransId="{B92992F4-77BB-4935-9A98-2396DDE38846}"/>
    <dgm:cxn modelId="{52247B44-6A78-5349-B323-FB479AB40540}" type="presOf" srcId="{D950A39F-850C-41BC-9222-CF1510196B4D}" destId="{862CD86C-B0AA-5B4C-9FFB-4EA64F716360}" srcOrd="1" destOrd="0" presId="urn:microsoft.com/office/officeart/2005/8/layout/vProcess5"/>
    <dgm:cxn modelId="{D71CEE4A-E448-384F-BE59-1F7F22CBFA92}" type="presOf" srcId="{6449D3CD-1809-411B-940B-F0171450F6C8}" destId="{3448108F-F7F3-1143-A6F6-3CD1472382F5}" srcOrd="0" destOrd="0" presId="urn:microsoft.com/office/officeart/2005/8/layout/vProcess5"/>
    <dgm:cxn modelId="{933B5E98-B072-E54B-8424-12CFBC53A98B}" type="presOf" srcId="{236549B7-A81E-425C-A4AB-FAC1FC48D73B}" destId="{9CE02C66-A2CF-9045-88D6-EC0C5423EABE}" srcOrd="0" destOrd="0" presId="urn:microsoft.com/office/officeart/2005/8/layout/vProcess5"/>
    <dgm:cxn modelId="{1BC61B9C-97A1-47C8-9567-F208F8162A39}" srcId="{6449D3CD-1809-411B-940B-F0171450F6C8}" destId="{236549B7-A81E-425C-A4AB-FAC1FC48D73B}" srcOrd="2" destOrd="0" parTransId="{BD40CC68-DDBB-499B-B3F4-2D39DC8A715B}" sibTransId="{00B3901A-B936-4044-A569-E9AC553E2EEC}"/>
    <dgm:cxn modelId="{7B24BEC8-5F82-CF43-8C63-19638E7EA9DB}" type="presOf" srcId="{7A8BA64A-0B76-41B0-8830-7564E6517419}" destId="{577FAE50-61DC-AA4A-BD2A-ACC4D8E59B85}" srcOrd="0" destOrd="0" presId="urn:microsoft.com/office/officeart/2005/8/layout/vProcess5"/>
    <dgm:cxn modelId="{4919D1C8-0BD4-C64C-A881-8F411941AC84}" type="presOf" srcId="{D950A39F-850C-41BC-9222-CF1510196B4D}" destId="{20E4C4CF-5F17-DE4A-B30E-B3C17ED8D819}" srcOrd="0" destOrd="0" presId="urn:microsoft.com/office/officeart/2005/8/layout/vProcess5"/>
    <dgm:cxn modelId="{24A090CA-7D61-394F-8282-521F6D0F28BC}" type="presOf" srcId="{B92992F4-77BB-4935-9A98-2396DDE38846}" destId="{DFF20102-9C80-8649-B1C2-FED4532C8FA1}" srcOrd="0" destOrd="0" presId="urn:microsoft.com/office/officeart/2005/8/layout/vProcess5"/>
    <dgm:cxn modelId="{618572E3-11DD-3C47-91F9-CDB5C0D8D2A9}" type="presOf" srcId="{D1F90EA9-678C-4468-8E37-EBBF26FFCB60}" destId="{30F57A47-3390-1143-8460-31E8E0CBD122}" srcOrd="1" destOrd="0" presId="urn:microsoft.com/office/officeart/2005/8/layout/vProcess5"/>
    <dgm:cxn modelId="{AA553CF0-00C5-ED44-9415-E45C2C69A141}" type="presOf" srcId="{236549B7-A81E-425C-A4AB-FAC1FC48D73B}" destId="{B3FE198A-D74D-C641-B53B-7A6BCDFA8406}" srcOrd="1" destOrd="0" presId="urn:microsoft.com/office/officeart/2005/8/layout/vProcess5"/>
    <dgm:cxn modelId="{6E85A384-EA28-0249-8EEB-FF4D5F10A781}" type="presParOf" srcId="{3448108F-F7F3-1143-A6F6-3CD1472382F5}" destId="{C85A7058-FAE3-C043-AE43-3EF22C42DC52}" srcOrd="0" destOrd="0" presId="urn:microsoft.com/office/officeart/2005/8/layout/vProcess5"/>
    <dgm:cxn modelId="{2F500646-6C29-EE4B-BDFF-39B985E960F8}" type="presParOf" srcId="{3448108F-F7F3-1143-A6F6-3CD1472382F5}" destId="{F92E2070-E801-0B40-B18A-FFD6AA9268CF}" srcOrd="1" destOrd="0" presId="urn:microsoft.com/office/officeart/2005/8/layout/vProcess5"/>
    <dgm:cxn modelId="{47598BD1-5392-FD47-B816-F4E7B110FA61}" type="presParOf" srcId="{3448108F-F7F3-1143-A6F6-3CD1472382F5}" destId="{20E4C4CF-5F17-DE4A-B30E-B3C17ED8D819}" srcOrd="2" destOrd="0" presId="urn:microsoft.com/office/officeart/2005/8/layout/vProcess5"/>
    <dgm:cxn modelId="{C37F5F90-AB59-0A43-9D45-78DDA188B5C2}" type="presParOf" srcId="{3448108F-F7F3-1143-A6F6-3CD1472382F5}" destId="{9CE02C66-A2CF-9045-88D6-EC0C5423EABE}" srcOrd="3" destOrd="0" presId="urn:microsoft.com/office/officeart/2005/8/layout/vProcess5"/>
    <dgm:cxn modelId="{B1C5492D-CD34-924A-ABE7-FF32062FF782}" type="presParOf" srcId="{3448108F-F7F3-1143-A6F6-3CD1472382F5}" destId="{DFF20102-9C80-8649-B1C2-FED4532C8FA1}" srcOrd="4" destOrd="0" presId="urn:microsoft.com/office/officeart/2005/8/layout/vProcess5"/>
    <dgm:cxn modelId="{D285F926-0FB8-0F4F-8F30-87E5045262AC}" type="presParOf" srcId="{3448108F-F7F3-1143-A6F6-3CD1472382F5}" destId="{577FAE50-61DC-AA4A-BD2A-ACC4D8E59B85}" srcOrd="5" destOrd="0" presId="urn:microsoft.com/office/officeart/2005/8/layout/vProcess5"/>
    <dgm:cxn modelId="{3E3089C7-2087-EB46-BEDA-4977261A5800}" type="presParOf" srcId="{3448108F-F7F3-1143-A6F6-3CD1472382F5}" destId="{30F57A47-3390-1143-8460-31E8E0CBD122}" srcOrd="6" destOrd="0" presId="urn:microsoft.com/office/officeart/2005/8/layout/vProcess5"/>
    <dgm:cxn modelId="{A7354251-F66E-8E45-8807-880B6A699D3E}" type="presParOf" srcId="{3448108F-F7F3-1143-A6F6-3CD1472382F5}" destId="{862CD86C-B0AA-5B4C-9FFB-4EA64F716360}" srcOrd="7" destOrd="0" presId="urn:microsoft.com/office/officeart/2005/8/layout/vProcess5"/>
    <dgm:cxn modelId="{19968B8F-3AB0-C74B-B3EB-49808C2CBE5D}" type="presParOf" srcId="{3448108F-F7F3-1143-A6F6-3CD1472382F5}" destId="{B3FE198A-D74D-C641-B53B-7A6BCDFA8406}"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44820E-8492-4703-AB5E-11D5C99D4F75}">
      <dsp:nvSpPr>
        <dsp:cNvPr id="0" name=""/>
        <dsp:cNvSpPr/>
      </dsp:nvSpPr>
      <dsp:spPr>
        <a:xfrm>
          <a:off x="1153" y="112927"/>
          <a:ext cx="1191585" cy="11915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B8D92B-7811-4437-9CFE-98E8A9F4D4DA}">
      <dsp:nvSpPr>
        <dsp:cNvPr id="0" name=""/>
        <dsp:cNvSpPr/>
      </dsp:nvSpPr>
      <dsp:spPr>
        <a:xfrm>
          <a:off x="1153" y="1481909"/>
          <a:ext cx="3404531" cy="941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dirty="0"/>
            <a:t>Database development is coordinated and housed by BNIA</a:t>
          </a:r>
        </a:p>
      </dsp:txBody>
      <dsp:txXfrm>
        <a:off x="1153" y="1481909"/>
        <a:ext cx="3404531" cy="941565"/>
      </dsp:txXfrm>
    </dsp:sp>
    <dsp:sp modelId="{2709FDCB-CDDC-4DD9-963F-637244941975}">
      <dsp:nvSpPr>
        <dsp:cNvPr id="0" name=""/>
        <dsp:cNvSpPr/>
      </dsp:nvSpPr>
      <dsp:spPr>
        <a:xfrm>
          <a:off x="1153" y="2505984"/>
          <a:ext cx="3404531" cy="1732425"/>
        </a:xfrm>
        <a:prstGeom prst="rect">
          <a:avLst/>
        </a:prstGeom>
        <a:noFill/>
        <a:ln>
          <a:noFill/>
        </a:ln>
        <a:effectLst/>
      </dsp:spPr>
      <dsp:style>
        <a:lnRef idx="0">
          <a:scrgbClr r="0" g="0" b="0"/>
        </a:lnRef>
        <a:fillRef idx="0">
          <a:scrgbClr r="0" g="0" b="0"/>
        </a:fillRef>
        <a:effectRef idx="0">
          <a:scrgbClr r="0" g="0" b="0"/>
        </a:effectRef>
        <a:fontRef idx="minor"/>
      </dsp:style>
    </dsp:sp>
    <dsp:sp modelId="{32180E7B-3E3C-4E01-A9D0-905D079D4804}">
      <dsp:nvSpPr>
        <dsp:cNvPr id="0" name=""/>
        <dsp:cNvSpPr/>
      </dsp:nvSpPr>
      <dsp:spPr>
        <a:xfrm>
          <a:off x="4001477" y="112927"/>
          <a:ext cx="1191585" cy="11915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B77742-B5B0-4D14-A7D2-C477522955B8}">
      <dsp:nvSpPr>
        <dsp:cNvPr id="0" name=""/>
        <dsp:cNvSpPr/>
      </dsp:nvSpPr>
      <dsp:spPr>
        <a:xfrm>
          <a:off x="3685426" y="1481909"/>
          <a:ext cx="3143501" cy="941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dirty="0"/>
            <a:t>Biggest need: ensuring we have greening data!!!</a:t>
          </a:r>
        </a:p>
      </dsp:txBody>
      <dsp:txXfrm>
        <a:off x="3685426" y="1481909"/>
        <a:ext cx="3143501" cy="941565"/>
      </dsp:txXfrm>
    </dsp:sp>
    <dsp:sp modelId="{FEDFD4C5-9B1C-470D-B837-DB2EEEC68FBF}">
      <dsp:nvSpPr>
        <dsp:cNvPr id="0" name=""/>
        <dsp:cNvSpPr/>
      </dsp:nvSpPr>
      <dsp:spPr>
        <a:xfrm>
          <a:off x="4001477" y="2505984"/>
          <a:ext cx="3404531" cy="1732425"/>
        </a:xfrm>
        <a:prstGeom prst="rect">
          <a:avLst/>
        </a:prstGeom>
        <a:noFill/>
        <a:ln>
          <a:noFill/>
        </a:ln>
        <a:effectLst/>
      </dsp:spPr>
      <dsp:style>
        <a:lnRef idx="0">
          <a:scrgbClr r="0" g="0" b="0"/>
        </a:lnRef>
        <a:fillRef idx="0">
          <a:scrgbClr r="0" g="0" b="0"/>
        </a:fillRef>
        <a:effectRef idx="0">
          <a:scrgbClr r="0" g="0" b="0"/>
        </a:effectRef>
        <a:fontRef idx="minor"/>
      </dsp:style>
    </dsp:sp>
    <dsp:sp modelId="{A08B8204-89B6-42E1-A8B8-33F7F2FAD3A1}">
      <dsp:nvSpPr>
        <dsp:cNvPr id="0" name=""/>
        <dsp:cNvSpPr/>
      </dsp:nvSpPr>
      <dsp:spPr>
        <a:xfrm>
          <a:off x="8001802" y="112927"/>
          <a:ext cx="1191585" cy="119158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B37DD4-9CF1-471B-921E-BC520270EE1D}">
      <dsp:nvSpPr>
        <dsp:cNvPr id="0" name=""/>
        <dsp:cNvSpPr/>
      </dsp:nvSpPr>
      <dsp:spPr>
        <a:xfrm>
          <a:off x="8001802" y="1481909"/>
          <a:ext cx="3404531" cy="941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a:t>Database will characterize all lot restoration programs by:</a:t>
          </a:r>
        </a:p>
      </dsp:txBody>
      <dsp:txXfrm>
        <a:off x="8001802" y="1481909"/>
        <a:ext cx="3404531" cy="941565"/>
      </dsp:txXfrm>
    </dsp:sp>
    <dsp:sp modelId="{AA86F0AA-D29F-46D8-8A23-127F6E806BBF}">
      <dsp:nvSpPr>
        <dsp:cNvPr id="0" name=""/>
        <dsp:cNvSpPr/>
      </dsp:nvSpPr>
      <dsp:spPr>
        <a:xfrm>
          <a:off x="8001802" y="2505984"/>
          <a:ext cx="3404531" cy="1732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pPr>
          <a:r>
            <a:rPr lang="en-US" sz="1800" kern="1200" dirty="0"/>
            <a:t>Location of greening activities</a:t>
          </a:r>
        </a:p>
        <a:p>
          <a:pPr marL="0" lvl="0" indent="0" algn="l" defTabSz="800100">
            <a:lnSpc>
              <a:spcPct val="100000"/>
            </a:lnSpc>
            <a:spcBef>
              <a:spcPct val="0"/>
            </a:spcBef>
            <a:spcAft>
              <a:spcPct val="35000"/>
            </a:spcAft>
            <a:buNone/>
          </a:pPr>
          <a:r>
            <a:rPr lang="en-US" sz="1800" kern="1200" dirty="0"/>
            <a:t>Organizations involved</a:t>
          </a:r>
        </a:p>
        <a:p>
          <a:pPr marL="0" lvl="0" indent="0" algn="l" defTabSz="800100">
            <a:lnSpc>
              <a:spcPct val="100000"/>
            </a:lnSpc>
            <a:spcBef>
              <a:spcPct val="0"/>
            </a:spcBef>
            <a:spcAft>
              <a:spcPct val="35000"/>
            </a:spcAft>
            <a:buNone/>
          </a:pPr>
          <a:r>
            <a:rPr lang="en-US" sz="1800" kern="1200" dirty="0"/>
            <a:t>Type of greening</a:t>
          </a:r>
        </a:p>
        <a:p>
          <a:pPr marL="0" lvl="0" indent="0" algn="l" defTabSz="800100">
            <a:lnSpc>
              <a:spcPct val="100000"/>
            </a:lnSpc>
            <a:spcBef>
              <a:spcPct val="0"/>
            </a:spcBef>
            <a:spcAft>
              <a:spcPct val="35000"/>
            </a:spcAft>
            <a:buNone/>
          </a:pPr>
          <a:r>
            <a:rPr lang="en-US" sz="1800" kern="1200" dirty="0"/>
            <a:t>Level of maintenance (among others)</a:t>
          </a:r>
        </a:p>
      </dsp:txBody>
      <dsp:txXfrm>
        <a:off x="8001802" y="2505984"/>
        <a:ext cx="3404531" cy="17324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2E2070-E801-0B40-B18A-FFD6AA9268CF}">
      <dsp:nvSpPr>
        <dsp:cNvPr id="0" name=""/>
        <dsp:cNvSpPr/>
      </dsp:nvSpPr>
      <dsp:spPr>
        <a:xfrm>
          <a:off x="0" y="0"/>
          <a:ext cx="9696363" cy="130540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With increased urbanization, there will be mounting pressure to limit the availability of greenspace within an urban area… our findings will show the importance of greenspace for health and health equity;</a:t>
          </a:r>
        </a:p>
      </dsp:txBody>
      <dsp:txXfrm>
        <a:off x="38234" y="38234"/>
        <a:ext cx="8287733" cy="1228933"/>
      </dsp:txXfrm>
    </dsp:sp>
    <dsp:sp modelId="{20E4C4CF-5F17-DE4A-B30E-B3C17ED8D819}">
      <dsp:nvSpPr>
        <dsp:cNvPr id="0" name=""/>
        <dsp:cNvSpPr/>
      </dsp:nvSpPr>
      <dsp:spPr>
        <a:xfrm>
          <a:off x="855561" y="1522968"/>
          <a:ext cx="9696363" cy="130540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The development of a GIS-ready comprehensive database can serve as a resource for decision-making for future greenspace development and future grants and data monitoring systems</a:t>
          </a:r>
        </a:p>
      </dsp:txBody>
      <dsp:txXfrm>
        <a:off x="893795" y="1561202"/>
        <a:ext cx="7915823" cy="1228933"/>
      </dsp:txXfrm>
    </dsp:sp>
    <dsp:sp modelId="{9CE02C66-A2CF-9045-88D6-EC0C5423EABE}">
      <dsp:nvSpPr>
        <dsp:cNvPr id="0" name=""/>
        <dsp:cNvSpPr/>
      </dsp:nvSpPr>
      <dsp:spPr>
        <a:xfrm>
          <a:off x="1711123" y="3045936"/>
          <a:ext cx="9696363" cy="130540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Study also incorporates the voices of young people, which have not been centered in vacant lot restoration research or programs thus far</a:t>
          </a:r>
        </a:p>
      </dsp:txBody>
      <dsp:txXfrm>
        <a:off x="1749357" y="3084170"/>
        <a:ext cx="7915823" cy="1228933"/>
      </dsp:txXfrm>
    </dsp:sp>
    <dsp:sp modelId="{DFF20102-9C80-8649-B1C2-FED4532C8FA1}">
      <dsp:nvSpPr>
        <dsp:cNvPr id="0" name=""/>
        <dsp:cNvSpPr/>
      </dsp:nvSpPr>
      <dsp:spPr>
        <a:xfrm>
          <a:off x="8847853" y="989929"/>
          <a:ext cx="848510" cy="848510"/>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038768" y="989929"/>
        <a:ext cx="466680" cy="638504"/>
      </dsp:txXfrm>
    </dsp:sp>
    <dsp:sp modelId="{577FAE50-61DC-AA4A-BD2A-ACC4D8E59B85}">
      <dsp:nvSpPr>
        <dsp:cNvPr id="0" name=""/>
        <dsp:cNvSpPr/>
      </dsp:nvSpPr>
      <dsp:spPr>
        <a:xfrm>
          <a:off x="9703414" y="2504195"/>
          <a:ext cx="848510" cy="848510"/>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894329" y="2504195"/>
        <a:ext cx="466680" cy="638504"/>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CBB5A-DB34-4F4E-9255-E9ADAC6F0E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D49DF6-7DD6-4D41-834B-6BB719EAE6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065E346-539E-5F4D-94E5-9EB9775E1A44}"/>
              </a:ext>
            </a:extLst>
          </p:cNvPr>
          <p:cNvSpPr>
            <a:spLocks noGrp="1"/>
          </p:cNvSpPr>
          <p:nvPr>
            <p:ph type="dt" sz="half" idx="10"/>
          </p:nvPr>
        </p:nvSpPr>
        <p:spPr/>
        <p:txBody>
          <a:bodyPr/>
          <a:lstStyle/>
          <a:p>
            <a:fld id="{D0D8AC2D-E70A-9A4D-A5A7-2A1D2A7CD9BB}" type="datetimeFigureOut">
              <a:rPr lang="en-US" smtClean="0"/>
              <a:t>7/15/21</a:t>
            </a:fld>
            <a:endParaRPr lang="en-US"/>
          </a:p>
        </p:txBody>
      </p:sp>
      <p:sp>
        <p:nvSpPr>
          <p:cNvPr id="5" name="Footer Placeholder 4">
            <a:extLst>
              <a:ext uri="{FF2B5EF4-FFF2-40B4-BE49-F238E27FC236}">
                <a16:creationId xmlns:a16="http://schemas.microsoft.com/office/drawing/2014/main" id="{A639EAD6-6B05-BA4D-92E2-C2A5566845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7965F3-92A0-294A-BC07-B35472345E48}"/>
              </a:ext>
            </a:extLst>
          </p:cNvPr>
          <p:cNvSpPr>
            <a:spLocks noGrp="1"/>
          </p:cNvSpPr>
          <p:nvPr>
            <p:ph type="sldNum" sz="quarter" idx="12"/>
          </p:nvPr>
        </p:nvSpPr>
        <p:spPr/>
        <p:txBody>
          <a:bodyPr/>
          <a:lstStyle/>
          <a:p>
            <a:fld id="{F8E67AB5-4042-4A43-BBE5-8C56D4D4B5F7}" type="slidenum">
              <a:rPr lang="en-US" smtClean="0"/>
              <a:t>‹#›</a:t>
            </a:fld>
            <a:endParaRPr lang="en-US"/>
          </a:p>
        </p:txBody>
      </p:sp>
    </p:spTree>
    <p:extLst>
      <p:ext uri="{BB962C8B-B14F-4D97-AF65-F5344CB8AC3E}">
        <p14:creationId xmlns:p14="http://schemas.microsoft.com/office/powerpoint/2010/main" val="2337770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50AC8-C262-A94E-A054-BC17B39675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13D300-515F-4845-A6D5-F505EF0C25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0D8A87-5165-BE48-9198-5AFECAEDB2D6}"/>
              </a:ext>
            </a:extLst>
          </p:cNvPr>
          <p:cNvSpPr>
            <a:spLocks noGrp="1"/>
          </p:cNvSpPr>
          <p:nvPr>
            <p:ph type="dt" sz="half" idx="10"/>
          </p:nvPr>
        </p:nvSpPr>
        <p:spPr/>
        <p:txBody>
          <a:bodyPr/>
          <a:lstStyle/>
          <a:p>
            <a:fld id="{D0D8AC2D-E70A-9A4D-A5A7-2A1D2A7CD9BB}" type="datetimeFigureOut">
              <a:rPr lang="en-US" smtClean="0"/>
              <a:t>7/15/21</a:t>
            </a:fld>
            <a:endParaRPr lang="en-US"/>
          </a:p>
        </p:txBody>
      </p:sp>
      <p:sp>
        <p:nvSpPr>
          <p:cNvPr id="5" name="Footer Placeholder 4">
            <a:extLst>
              <a:ext uri="{FF2B5EF4-FFF2-40B4-BE49-F238E27FC236}">
                <a16:creationId xmlns:a16="http://schemas.microsoft.com/office/drawing/2014/main" id="{C6C0F0AB-E23D-A548-B188-C02A4FD878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1C4CA-063A-8442-853D-D2CB2EE99119}"/>
              </a:ext>
            </a:extLst>
          </p:cNvPr>
          <p:cNvSpPr>
            <a:spLocks noGrp="1"/>
          </p:cNvSpPr>
          <p:nvPr>
            <p:ph type="sldNum" sz="quarter" idx="12"/>
          </p:nvPr>
        </p:nvSpPr>
        <p:spPr/>
        <p:txBody>
          <a:bodyPr/>
          <a:lstStyle/>
          <a:p>
            <a:fld id="{F8E67AB5-4042-4A43-BBE5-8C56D4D4B5F7}" type="slidenum">
              <a:rPr lang="en-US" smtClean="0"/>
              <a:t>‹#›</a:t>
            </a:fld>
            <a:endParaRPr lang="en-US"/>
          </a:p>
        </p:txBody>
      </p:sp>
    </p:spTree>
    <p:extLst>
      <p:ext uri="{BB962C8B-B14F-4D97-AF65-F5344CB8AC3E}">
        <p14:creationId xmlns:p14="http://schemas.microsoft.com/office/powerpoint/2010/main" val="446798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BFB177-98AA-A14F-B3AE-11A4FF01F7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29D482-1CD1-9A4D-A4C6-DCAAB52614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112C63-9B7E-2242-92D7-EE428942D590}"/>
              </a:ext>
            </a:extLst>
          </p:cNvPr>
          <p:cNvSpPr>
            <a:spLocks noGrp="1"/>
          </p:cNvSpPr>
          <p:nvPr>
            <p:ph type="dt" sz="half" idx="10"/>
          </p:nvPr>
        </p:nvSpPr>
        <p:spPr/>
        <p:txBody>
          <a:bodyPr/>
          <a:lstStyle/>
          <a:p>
            <a:fld id="{D0D8AC2D-E70A-9A4D-A5A7-2A1D2A7CD9BB}" type="datetimeFigureOut">
              <a:rPr lang="en-US" smtClean="0"/>
              <a:t>7/15/21</a:t>
            </a:fld>
            <a:endParaRPr lang="en-US"/>
          </a:p>
        </p:txBody>
      </p:sp>
      <p:sp>
        <p:nvSpPr>
          <p:cNvPr id="5" name="Footer Placeholder 4">
            <a:extLst>
              <a:ext uri="{FF2B5EF4-FFF2-40B4-BE49-F238E27FC236}">
                <a16:creationId xmlns:a16="http://schemas.microsoft.com/office/drawing/2014/main" id="{28E2659C-3CCF-5F40-84BC-CC6795B5A7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DD367F-7E40-8F4A-82E9-90725CB15AAB}"/>
              </a:ext>
            </a:extLst>
          </p:cNvPr>
          <p:cNvSpPr>
            <a:spLocks noGrp="1"/>
          </p:cNvSpPr>
          <p:nvPr>
            <p:ph type="sldNum" sz="quarter" idx="12"/>
          </p:nvPr>
        </p:nvSpPr>
        <p:spPr/>
        <p:txBody>
          <a:bodyPr/>
          <a:lstStyle/>
          <a:p>
            <a:fld id="{F8E67AB5-4042-4A43-BBE5-8C56D4D4B5F7}" type="slidenum">
              <a:rPr lang="en-US" smtClean="0"/>
              <a:t>‹#›</a:t>
            </a:fld>
            <a:endParaRPr lang="en-US"/>
          </a:p>
        </p:txBody>
      </p:sp>
    </p:spTree>
    <p:extLst>
      <p:ext uri="{BB962C8B-B14F-4D97-AF65-F5344CB8AC3E}">
        <p14:creationId xmlns:p14="http://schemas.microsoft.com/office/powerpoint/2010/main" val="1121714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B1B78-5955-1D4A-8F50-93FA6EBAF9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F3C77F-DAE8-F945-93B2-4C1E496816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05F67B-D4FF-464B-8104-64EA36B06D89}"/>
              </a:ext>
            </a:extLst>
          </p:cNvPr>
          <p:cNvSpPr>
            <a:spLocks noGrp="1"/>
          </p:cNvSpPr>
          <p:nvPr>
            <p:ph type="dt" sz="half" idx="10"/>
          </p:nvPr>
        </p:nvSpPr>
        <p:spPr/>
        <p:txBody>
          <a:bodyPr/>
          <a:lstStyle/>
          <a:p>
            <a:fld id="{D0D8AC2D-E70A-9A4D-A5A7-2A1D2A7CD9BB}" type="datetimeFigureOut">
              <a:rPr lang="en-US" smtClean="0"/>
              <a:t>7/15/21</a:t>
            </a:fld>
            <a:endParaRPr lang="en-US"/>
          </a:p>
        </p:txBody>
      </p:sp>
      <p:sp>
        <p:nvSpPr>
          <p:cNvPr id="5" name="Footer Placeholder 4">
            <a:extLst>
              <a:ext uri="{FF2B5EF4-FFF2-40B4-BE49-F238E27FC236}">
                <a16:creationId xmlns:a16="http://schemas.microsoft.com/office/drawing/2014/main" id="{B0B3C417-ED8E-4D4F-B0F0-25453645E7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2494D9-D92A-3D4C-824C-9D84E2D9FFCD}"/>
              </a:ext>
            </a:extLst>
          </p:cNvPr>
          <p:cNvSpPr>
            <a:spLocks noGrp="1"/>
          </p:cNvSpPr>
          <p:nvPr>
            <p:ph type="sldNum" sz="quarter" idx="12"/>
          </p:nvPr>
        </p:nvSpPr>
        <p:spPr/>
        <p:txBody>
          <a:bodyPr/>
          <a:lstStyle/>
          <a:p>
            <a:fld id="{F8E67AB5-4042-4A43-BBE5-8C56D4D4B5F7}" type="slidenum">
              <a:rPr lang="en-US" smtClean="0"/>
              <a:t>‹#›</a:t>
            </a:fld>
            <a:endParaRPr lang="en-US"/>
          </a:p>
        </p:txBody>
      </p:sp>
    </p:spTree>
    <p:extLst>
      <p:ext uri="{BB962C8B-B14F-4D97-AF65-F5344CB8AC3E}">
        <p14:creationId xmlns:p14="http://schemas.microsoft.com/office/powerpoint/2010/main" val="4083443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378BC-BA20-FB41-AFD8-BE9321B4D6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4D9E7A-FDDC-A344-9D20-81FC578D3A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658BD8-5E1C-1246-AD1A-80BF49F2543F}"/>
              </a:ext>
            </a:extLst>
          </p:cNvPr>
          <p:cNvSpPr>
            <a:spLocks noGrp="1"/>
          </p:cNvSpPr>
          <p:nvPr>
            <p:ph type="dt" sz="half" idx="10"/>
          </p:nvPr>
        </p:nvSpPr>
        <p:spPr/>
        <p:txBody>
          <a:bodyPr/>
          <a:lstStyle/>
          <a:p>
            <a:fld id="{D0D8AC2D-E70A-9A4D-A5A7-2A1D2A7CD9BB}" type="datetimeFigureOut">
              <a:rPr lang="en-US" smtClean="0"/>
              <a:t>7/15/21</a:t>
            </a:fld>
            <a:endParaRPr lang="en-US"/>
          </a:p>
        </p:txBody>
      </p:sp>
      <p:sp>
        <p:nvSpPr>
          <p:cNvPr id="5" name="Footer Placeholder 4">
            <a:extLst>
              <a:ext uri="{FF2B5EF4-FFF2-40B4-BE49-F238E27FC236}">
                <a16:creationId xmlns:a16="http://schemas.microsoft.com/office/drawing/2014/main" id="{61CA6C56-8CE3-9A4C-8E2B-10AC8E15EF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77A7BB-C10F-5E43-A9C5-E464B0F21BED}"/>
              </a:ext>
            </a:extLst>
          </p:cNvPr>
          <p:cNvSpPr>
            <a:spLocks noGrp="1"/>
          </p:cNvSpPr>
          <p:nvPr>
            <p:ph type="sldNum" sz="quarter" idx="12"/>
          </p:nvPr>
        </p:nvSpPr>
        <p:spPr/>
        <p:txBody>
          <a:bodyPr/>
          <a:lstStyle/>
          <a:p>
            <a:fld id="{F8E67AB5-4042-4A43-BBE5-8C56D4D4B5F7}" type="slidenum">
              <a:rPr lang="en-US" smtClean="0"/>
              <a:t>‹#›</a:t>
            </a:fld>
            <a:endParaRPr lang="en-US"/>
          </a:p>
        </p:txBody>
      </p:sp>
    </p:spTree>
    <p:extLst>
      <p:ext uri="{BB962C8B-B14F-4D97-AF65-F5344CB8AC3E}">
        <p14:creationId xmlns:p14="http://schemas.microsoft.com/office/powerpoint/2010/main" val="3023404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0C1F-18CF-B847-A7C0-7C4D954EF8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E9DBAA-ADF0-284A-A696-53EC7C56AF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B2627D-9B63-1845-9282-09E83E93FD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5284D5-8CE7-CC4F-B5B3-5B9662B1902B}"/>
              </a:ext>
            </a:extLst>
          </p:cNvPr>
          <p:cNvSpPr>
            <a:spLocks noGrp="1"/>
          </p:cNvSpPr>
          <p:nvPr>
            <p:ph type="dt" sz="half" idx="10"/>
          </p:nvPr>
        </p:nvSpPr>
        <p:spPr/>
        <p:txBody>
          <a:bodyPr/>
          <a:lstStyle/>
          <a:p>
            <a:fld id="{D0D8AC2D-E70A-9A4D-A5A7-2A1D2A7CD9BB}" type="datetimeFigureOut">
              <a:rPr lang="en-US" smtClean="0"/>
              <a:t>7/15/21</a:t>
            </a:fld>
            <a:endParaRPr lang="en-US"/>
          </a:p>
        </p:txBody>
      </p:sp>
      <p:sp>
        <p:nvSpPr>
          <p:cNvPr id="6" name="Footer Placeholder 5">
            <a:extLst>
              <a:ext uri="{FF2B5EF4-FFF2-40B4-BE49-F238E27FC236}">
                <a16:creationId xmlns:a16="http://schemas.microsoft.com/office/drawing/2014/main" id="{16BB569D-F604-3345-9500-4522369CBC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4FA86E-CFC2-7E47-9E58-52680B5AC994}"/>
              </a:ext>
            </a:extLst>
          </p:cNvPr>
          <p:cNvSpPr>
            <a:spLocks noGrp="1"/>
          </p:cNvSpPr>
          <p:nvPr>
            <p:ph type="sldNum" sz="quarter" idx="12"/>
          </p:nvPr>
        </p:nvSpPr>
        <p:spPr/>
        <p:txBody>
          <a:bodyPr/>
          <a:lstStyle/>
          <a:p>
            <a:fld id="{F8E67AB5-4042-4A43-BBE5-8C56D4D4B5F7}" type="slidenum">
              <a:rPr lang="en-US" smtClean="0"/>
              <a:t>‹#›</a:t>
            </a:fld>
            <a:endParaRPr lang="en-US"/>
          </a:p>
        </p:txBody>
      </p:sp>
    </p:spTree>
    <p:extLst>
      <p:ext uri="{BB962C8B-B14F-4D97-AF65-F5344CB8AC3E}">
        <p14:creationId xmlns:p14="http://schemas.microsoft.com/office/powerpoint/2010/main" val="1556628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3767A-28ED-D34A-A8DE-13884F4E59E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5ECC9C-16B7-0F47-A2F5-9CA2CDDD5B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11B0DD-37C1-CE4E-9437-4FD9362800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7BAB49-1956-454A-B8C4-C894AEC1D5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C3A044-95BD-DC42-A28F-FAE052C454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B69B7E-0594-E745-9789-42EECC8802F1}"/>
              </a:ext>
            </a:extLst>
          </p:cNvPr>
          <p:cNvSpPr>
            <a:spLocks noGrp="1"/>
          </p:cNvSpPr>
          <p:nvPr>
            <p:ph type="dt" sz="half" idx="10"/>
          </p:nvPr>
        </p:nvSpPr>
        <p:spPr/>
        <p:txBody>
          <a:bodyPr/>
          <a:lstStyle/>
          <a:p>
            <a:fld id="{D0D8AC2D-E70A-9A4D-A5A7-2A1D2A7CD9BB}" type="datetimeFigureOut">
              <a:rPr lang="en-US" smtClean="0"/>
              <a:t>7/15/21</a:t>
            </a:fld>
            <a:endParaRPr lang="en-US"/>
          </a:p>
        </p:txBody>
      </p:sp>
      <p:sp>
        <p:nvSpPr>
          <p:cNvPr id="8" name="Footer Placeholder 7">
            <a:extLst>
              <a:ext uri="{FF2B5EF4-FFF2-40B4-BE49-F238E27FC236}">
                <a16:creationId xmlns:a16="http://schemas.microsoft.com/office/drawing/2014/main" id="{F13934D2-B013-A748-895B-C46139689E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22F0E6-5DD3-A641-BCE0-0D92FBD3E1D2}"/>
              </a:ext>
            </a:extLst>
          </p:cNvPr>
          <p:cNvSpPr>
            <a:spLocks noGrp="1"/>
          </p:cNvSpPr>
          <p:nvPr>
            <p:ph type="sldNum" sz="quarter" idx="12"/>
          </p:nvPr>
        </p:nvSpPr>
        <p:spPr/>
        <p:txBody>
          <a:bodyPr/>
          <a:lstStyle/>
          <a:p>
            <a:fld id="{F8E67AB5-4042-4A43-BBE5-8C56D4D4B5F7}" type="slidenum">
              <a:rPr lang="en-US" smtClean="0"/>
              <a:t>‹#›</a:t>
            </a:fld>
            <a:endParaRPr lang="en-US"/>
          </a:p>
        </p:txBody>
      </p:sp>
    </p:spTree>
    <p:extLst>
      <p:ext uri="{BB962C8B-B14F-4D97-AF65-F5344CB8AC3E}">
        <p14:creationId xmlns:p14="http://schemas.microsoft.com/office/powerpoint/2010/main" val="4020957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6A195-9A1D-F941-8812-C16E34EF7A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1E6915-8919-9645-B2BF-030382F80A0D}"/>
              </a:ext>
            </a:extLst>
          </p:cNvPr>
          <p:cNvSpPr>
            <a:spLocks noGrp="1"/>
          </p:cNvSpPr>
          <p:nvPr>
            <p:ph type="dt" sz="half" idx="10"/>
          </p:nvPr>
        </p:nvSpPr>
        <p:spPr/>
        <p:txBody>
          <a:bodyPr/>
          <a:lstStyle/>
          <a:p>
            <a:fld id="{D0D8AC2D-E70A-9A4D-A5A7-2A1D2A7CD9BB}" type="datetimeFigureOut">
              <a:rPr lang="en-US" smtClean="0"/>
              <a:t>7/15/21</a:t>
            </a:fld>
            <a:endParaRPr lang="en-US"/>
          </a:p>
        </p:txBody>
      </p:sp>
      <p:sp>
        <p:nvSpPr>
          <p:cNvPr id="4" name="Footer Placeholder 3">
            <a:extLst>
              <a:ext uri="{FF2B5EF4-FFF2-40B4-BE49-F238E27FC236}">
                <a16:creationId xmlns:a16="http://schemas.microsoft.com/office/drawing/2014/main" id="{8F2E6318-D640-DF42-A4CC-23DD45FE48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684FCE-9A8E-DD40-AF68-C2AB336E9FDD}"/>
              </a:ext>
            </a:extLst>
          </p:cNvPr>
          <p:cNvSpPr>
            <a:spLocks noGrp="1"/>
          </p:cNvSpPr>
          <p:nvPr>
            <p:ph type="sldNum" sz="quarter" idx="12"/>
          </p:nvPr>
        </p:nvSpPr>
        <p:spPr/>
        <p:txBody>
          <a:bodyPr/>
          <a:lstStyle/>
          <a:p>
            <a:fld id="{F8E67AB5-4042-4A43-BBE5-8C56D4D4B5F7}" type="slidenum">
              <a:rPr lang="en-US" smtClean="0"/>
              <a:t>‹#›</a:t>
            </a:fld>
            <a:endParaRPr lang="en-US"/>
          </a:p>
        </p:txBody>
      </p:sp>
    </p:spTree>
    <p:extLst>
      <p:ext uri="{BB962C8B-B14F-4D97-AF65-F5344CB8AC3E}">
        <p14:creationId xmlns:p14="http://schemas.microsoft.com/office/powerpoint/2010/main" val="1287329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341262-4412-5A4B-BED1-4B06F5EBBBF5}"/>
              </a:ext>
            </a:extLst>
          </p:cNvPr>
          <p:cNvSpPr>
            <a:spLocks noGrp="1"/>
          </p:cNvSpPr>
          <p:nvPr>
            <p:ph type="dt" sz="half" idx="10"/>
          </p:nvPr>
        </p:nvSpPr>
        <p:spPr/>
        <p:txBody>
          <a:bodyPr/>
          <a:lstStyle/>
          <a:p>
            <a:fld id="{D0D8AC2D-E70A-9A4D-A5A7-2A1D2A7CD9BB}" type="datetimeFigureOut">
              <a:rPr lang="en-US" smtClean="0"/>
              <a:t>7/15/21</a:t>
            </a:fld>
            <a:endParaRPr lang="en-US"/>
          </a:p>
        </p:txBody>
      </p:sp>
      <p:sp>
        <p:nvSpPr>
          <p:cNvPr id="3" name="Footer Placeholder 2">
            <a:extLst>
              <a:ext uri="{FF2B5EF4-FFF2-40B4-BE49-F238E27FC236}">
                <a16:creationId xmlns:a16="http://schemas.microsoft.com/office/drawing/2014/main" id="{3113A1E7-A8A3-B044-A7F2-F753A8E3DC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855CE0-FE11-D742-90C0-11516A293D0D}"/>
              </a:ext>
            </a:extLst>
          </p:cNvPr>
          <p:cNvSpPr>
            <a:spLocks noGrp="1"/>
          </p:cNvSpPr>
          <p:nvPr>
            <p:ph type="sldNum" sz="quarter" idx="12"/>
          </p:nvPr>
        </p:nvSpPr>
        <p:spPr/>
        <p:txBody>
          <a:bodyPr/>
          <a:lstStyle/>
          <a:p>
            <a:fld id="{F8E67AB5-4042-4A43-BBE5-8C56D4D4B5F7}" type="slidenum">
              <a:rPr lang="en-US" smtClean="0"/>
              <a:t>‹#›</a:t>
            </a:fld>
            <a:endParaRPr lang="en-US"/>
          </a:p>
        </p:txBody>
      </p:sp>
    </p:spTree>
    <p:extLst>
      <p:ext uri="{BB962C8B-B14F-4D97-AF65-F5344CB8AC3E}">
        <p14:creationId xmlns:p14="http://schemas.microsoft.com/office/powerpoint/2010/main" val="136501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3CB97-A5C1-634A-81AF-CEEF94BEB3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59B1B2-BA70-E44D-880A-47C74DF466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B87E6E-9A78-FC4E-8813-5B3FDF5024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5B8EC8-A176-4343-8F8A-BC652ACF0EB3}"/>
              </a:ext>
            </a:extLst>
          </p:cNvPr>
          <p:cNvSpPr>
            <a:spLocks noGrp="1"/>
          </p:cNvSpPr>
          <p:nvPr>
            <p:ph type="dt" sz="half" idx="10"/>
          </p:nvPr>
        </p:nvSpPr>
        <p:spPr/>
        <p:txBody>
          <a:bodyPr/>
          <a:lstStyle/>
          <a:p>
            <a:fld id="{D0D8AC2D-E70A-9A4D-A5A7-2A1D2A7CD9BB}" type="datetimeFigureOut">
              <a:rPr lang="en-US" smtClean="0"/>
              <a:t>7/15/21</a:t>
            </a:fld>
            <a:endParaRPr lang="en-US"/>
          </a:p>
        </p:txBody>
      </p:sp>
      <p:sp>
        <p:nvSpPr>
          <p:cNvPr id="6" name="Footer Placeholder 5">
            <a:extLst>
              <a:ext uri="{FF2B5EF4-FFF2-40B4-BE49-F238E27FC236}">
                <a16:creationId xmlns:a16="http://schemas.microsoft.com/office/drawing/2014/main" id="{B845DA4F-CBBE-7945-A2FA-94087E9277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A532BC-04EB-9541-89D5-CB6F497B9EA0}"/>
              </a:ext>
            </a:extLst>
          </p:cNvPr>
          <p:cNvSpPr>
            <a:spLocks noGrp="1"/>
          </p:cNvSpPr>
          <p:nvPr>
            <p:ph type="sldNum" sz="quarter" idx="12"/>
          </p:nvPr>
        </p:nvSpPr>
        <p:spPr/>
        <p:txBody>
          <a:bodyPr/>
          <a:lstStyle/>
          <a:p>
            <a:fld id="{F8E67AB5-4042-4A43-BBE5-8C56D4D4B5F7}" type="slidenum">
              <a:rPr lang="en-US" smtClean="0"/>
              <a:t>‹#›</a:t>
            </a:fld>
            <a:endParaRPr lang="en-US"/>
          </a:p>
        </p:txBody>
      </p:sp>
    </p:spTree>
    <p:extLst>
      <p:ext uri="{BB962C8B-B14F-4D97-AF65-F5344CB8AC3E}">
        <p14:creationId xmlns:p14="http://schemas.microsoft.com/office/powerpoint/2010/main" val="759830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839F9-C9C0-8446-895A-B38A51DC67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DD964B-AAB9-7D4F-9E5C-F3F97118EB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6899B4-E5C8-FB43-A01E-016C32CA30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8B65AB-AFA4-CC4D-BE7E-AEC29C13DB0D}"/>
              </a:ext>
            </a:extLst>
          </p:cNvPr>
          <p:cNvSpPr>
            <a:spLocks noGrp="1"/>
          </p:cNvSpPr>
          <p:nvPr>
            <p:ph type="dt" sz="half" idx="10"/>
          </p:nvPr>
        </p:nvSpPr>
        <p:spPr/>
        <p:txBody>
          <a:bodyPr/>
          <a:lstStyle/>
          <a:p>
            <a:fld id="{D0D8AC2D-E70A-9A4D-A5A7-2A1D2A7CD9BB}" type="datetimeFigureOut">
              <a:rPr lang="en-US" smtClean="0"/>
              <a:t>7/15/21</a:t>
            </a:fld>
            <a:endParaRPr lang="en-US"/>
          </a:p>
        </p:txBody>
      </p:sp>
      <p:sp>
        <p:nvSpPr>
          <p:cNvPr id="6" name="Footer Placeholder 5">
            <a:extLst>
              <a:ext uri="{FF2B5EF4-FFF2-40B4-BE49-F238E27FC236}">
                <a16:creationId xmlns:a16="http://schemas.microsoft.com/office/drawing/2014/main" id="{7C34F4A0-69EC-274F-88AC-F90F2B755C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0EC06A-DC36-A74C-AD4E-77F861FF4147}"/>
              </a:ext>
            </a:extLst>
          </p:cNvPr>
          <p:cNvSpPr>
            <a:spLocks noGrp="1"/>
          </p:cNvSpPr>
          <p:nvPr>
            <p:ph type="sldNum" sz="quarter" idx="12"/>
          </p:nvPr>
        </p:nvSpPr>
        <p:spPr/>
        <p:txBody>
          <a:bodyPr/>
          <a:lstStyle/>
          <a:p>
            <a:fld id="{F8E67AB5-4042-4A43-BBE5-8C56D4D4B5F7}" type="slidenum">
              <a:rPr lang="en-US" smtClean="0"/>
              <a:t>‹#›</a:t>
            </a:fld>
            <a:endParaRPr lang="en-US"/>
          </a:p>
        </p:txBody>
      </p:sp>
    </p:spTree>
    <p:extLst>
      <p:ext uri="{BB962C8B-B14F-4D97-AF65-F5344CB8AC3E}">
        <p14:creationId xmlns:p14="http://schemas.microsoft.com/office/powerpoint/2010/main" val="2627911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96834E-393D-E648-A624-DACD6FEB0C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F6CB70-8CDD-9340-BA2E-C6EC87641A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7BE70-2B99-3248-83C1-0C71D42E90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D8AC2D-E70A-9A4D-A5A7-2A1D2A7CD9BB}" type="datetimeFigureOut">
              <a:rPr lang="en-US" smtClean="0"/>
              <a:t>7/15/21</a:t>
            </a:fld>
            <a:endParaRPr lang="en-US"/>
          </a:p>
        </p:txBody>
      </p:sp>
      <p:sp>
        <p:nvSpPr>
          <p:cNvPr id="5" name="Footer Placeholder 4">
            <a:extLst>
              <a:ext uri="{FF2B5EF4-FFF2-40B4-BE49-F238E27FC236}">
                <a16:creationId xmlns:a16="http://schemas.microsoft.com/office/drawing/2014/main" id="{FE98E1A9-D976-A24E-8BF6-1F882F0F42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343243-3165-A34C-ACBB-2E90533DE6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E67AB5-4042-4A43-BBE5-8C56D4D4B5F7}" type="slidenum">
              <a:rPr lang="en-US" smtClean="0"/>
              <a:t>‹#›</a:t>
            </a:fld>
            <a:endParaRPr lang="en-US"/>
          </a:p>
        </p:txBody>
      </p:sp>
    </p:spTree>
    <p:extLst>
      <p:ext uri="{BB962C8B-B14F-4D97-AF65-F5344CB8AC3E}">
        <p14:creationId xmlns:p14="http://schemas.microsoft.com/office/powerpoint/2010/main" val="719260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A061BA2E-A388-41C5-B73A-B0FEB6B102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Vacant lot -- before&#10;">
            <a:extLst>
              <a:ext uri="{FF2B5EF4-FFF2-40B4-BE49-F238E27FC236}">
                <a16:creationId xmlns:a16="http://schemas.microsoft.com/office/drawing/2014/main" id="{F8C77A9F-EC7D-EE47-98D8-ABC945629BA9}"/>
              </a:ext>
            </a:extLst>
          </p:cNvPr>
          <p:cNvPicPr>
            <a:picLocks noGrp="1" noChangeAspect="1"/>
          </p:cNvPicPr>
          <p:nvPr>
            <p:ph sz="half" idx="4294967295"/>
          </p:nvPr>
        </p:nvPicPr>
        <p:blipFill rotWithShape="1">
          <a:blip r:embed="rId2"/>
          <a:srcRect l="15489" r="17845"/>
          <a:stretch/>
        </p:blipFill>
        <p:spPr>
          <a:xfrm>
            <a:off x="0" y="0"/>
            <a:ext cx="6096001" cy="6858000"/>
          </a:xfrm>
          <a:prstGeom prst="rect">
            <a:avLst/>
          </a:prstGeom>
        </p:spPr>
      </p:pic>
      <p:pic>
        <p:nvPicPr>
          <p:cNvPr id="10" name="Picture 9" descr="A house with trees in the background&#10;&#10;Description automatically generated">
            <a:extLst>
              <a:ext uri="{FF2B5EF4-FFF2-40B4-BE49-F238E27FC236}">
                <a16:creationId xmlns:a16="http://schemas.microsoft.com/office/drawing/2014/main" id="{45641EE9-BEC6-AE4C-81AA-178BB2468060}"/>
              </a:ext>
            </a:extLst>
          </p:cNvPr>
          <p:cNvPicPr>
            <a:picLocks noChangeAspect="1"/>
          </p:cNvPicPr>
          <p:nvPr/>
        </p:nvPicPr>
        <p:blipFill rotWithShape="1">
          <a:blip r:embed="rId3"/>
          <a:srcRect l="12626" r="20724"/>
          <a:stretch/>
        </p:blipFill>
        <p:spPr>
          <a:xfrm rot="10800000">
            <a:off x="6096000" y="0"/>
            <a:ext cx="6096000" cy="6858000"/>
          </a:xfrm>
          <a:prstGeom prst="rect">
            <a:avLst/>
          </a:prstGeom>
        </p:spPr>
      </p:pic>
      <p:sp>
        <p:nvSpPr>
          <p:cNvPr id="58" name="Rectangle 57">
            <a:extLst>
              <a:ext uri="{FF2B5EF4-FFF2-40B4-BE49-F238E27FC236}">
                <a16:creationId xmlns:a16="http://schemas.microsoft.com/office/drawing/2014/main" id="{76E192A2-3ED3-4081-8A86-A22B51141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152902" y="-1181101"/>
            <a:ext cx="3886200" cy="12192001"/>
          </a:xfrm>
          <a:prstGeom prst="rect">
            <a:avLst/>
          </a:prstGeom>
          <a:gradFill>
            <a:gsLst>
              <a:gs pos="41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9DD22442-5929-0142-99AF-43DCFFFA8491}"/>
              </a:ext>
            </a:extLst>
          </p:cNvPr>
          <p:cNvSpPr>
            <a:spLocks noGrp="1"/>
          </p:cNvSpPr>
          <p:nvPr>
            <p:ph type="ctrTitle"/>
          </p:nvPr>
        </p:nvSpPr>
        <p:spPr>
          <a:xfrm>
            <a:off x="404553" y="3091928"/>
            <a:ext cx="9079991" cy="2387600"/>
          </a:xfrm>
        </p:spPr>
        <p:txBody>
          <a:bodyPr vert="horz" lIns="91440" tIns="45720" rIns="91440" bIns="45720" rtlCol="0">
            <a:normAutofit/>
          </a:bodyPr>
          <a:lstStyle/>
          <a:p>
            <a:r>
              <a:rPr lang="en-US" sz="5000" b="1" kern="1200" dirty="0">
                <a:solidFill>
                  <a:schemeClr val="bg1"/>
                </a:solidFill>
                <a:latin typeface="+mj-lt"/>
                <a:ea typeface="+mj-ea"/>
                <a:cs typeface="+mj-cs"/>
              </a:rPr>
              <a:t>Can </a:t>
            </a:r>
            <a:r>
              <a:rPr lang="en-US" sz="5000" b="1" dirty="0">
                <a:solidFill>
                  <a:schemeClr val="bg1"/>
                </a:solidFill>
              </a:rPr>
              <a:t>restoring</a:t>
            </a:r>
            <a:r>
              <a:rPr lang="en-US" sz="5000" b="1" kern="1200" dirty="0">
                <a:solidFill>
                  <a:schemeClr val="bg1"/>
                </a:solidFill>
                <a:latin typeface="+mj-lt"/>
                <a:ea typeface="+mj-ea"/>
                <a:cs typeface="+mj-cs"/>
              </a:rPr>
              <a:t> vacant lots </a:t>
            </a:r>
            <a:r>
              <a:rPr lang="en-US" sz="5000" b="1" dirty="0">
                <a:solidFill>
                  <a:schemeClr val="bg1"/>
                </a:solidFill>
              </a:rPr>
              <a:t>improve</a:t>
            </a:r>
            <a:r>
              <a:rPr lang="en-US" sz="5000" b="1" kern="1200" dirty="0">
                <a:solidFill>
                  <a:schemeClr val="bg1"/>
                </a:solidFill>
                <a:latin typeface="+mj-lt"/>
                <a:ea typeface="+mj-ea"/>
                <a:cs typeface="+mj-cs"/>
              </a:rPr>
              <a:t> adolescent health disparities? </a:t>
            </a:r>
            <a:br>
              <a:rPr lang="en-US" sz="5000" b="1" kern="1200" dirty="0">
                <a:solidFill>
                  <a:schemeClr val="bg1"/>
                </a:solidFill>
                <a:latin typeface="+mj-lt"/>
                <a:ea typeface="+mj-ea"/>
                <a:cs typeface="+mj-cs"/>
              </a:rPr>
            </a:br>
            <a:endParaRPr lang="en-US" sz="5000" b="1" kern="1200" dirty="0">
              <a:solidFill>
                <a:schemeClr val="bg1"/>
              </a:solidFill>
              <a:latin typeface="+mj-lt"/>
              <a:ea typeface="+mj-ea"/>
              <a:cs typeface="+mj-cs"/>
            </a:endParaRPr>
          </a:p>
        </p:txBody>
      </p:sp>
      <p:sp>
        <p:nvSpPr>
          <p:cNvPr id="60" name="Rectangle: Rounded Corners 59">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575039"/>
            <a:ext cx="97840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
        <p:nvSpPr>
          <p:cNvPr id="6" name="Text Placeholder 5">
            <a:extLst>
              <a:ext uri="{FF2B5EF4-FFF2-40B4-BE49-F238E27FC236}">
                <a16:creationId xmlns:a16="http://schemas.microsoft.com/office/drawing/2014/main" id="{87ACC5DB-EC71-364A-BC83-4506F0819CDA}"/>
              </a:ext>
            </a:extLst>
          </p:cNvPr>
          <p:cNvSpPr>
            <a:spLocks noGrp="1"/>
          </p:cNvSpPr>
          <p:nvPr>
            <p:ph type="subTitle" idx="1"/>
          </p:nvPr>
        </p:nvSpPr>
        <p:spPr>
          <a:xfrm>
            <a:off x="404552" y="5624945"/>
            <a:ext cx="9079992" cy="592975"/>
          </a:xfrm>
        </p:spPr>
        <p:txBody>
          <a:bodyPr vert="horz" lIns="91440" tIns="45720" rIns="91440" bIns="45720" rtlCol="0" anchor="ctr">
            <a:normAutofit lnSpcReduction="10000"/>
          </a:bodyPr>
          <a:lstStyle/>
          <a:p>
            <a:pPr algn="l"/>
            <a:endParaRPr lang="en-US" sz="1300" dirty="0">
              <a:solidFill>
                <a:schemeClr val="bg1"/>
              </a:solidFill>
            </a:endParaRPr>
          </a:p>
          <a:p>
            <a:pPr algn="l"/>
            <a:r>
              <a:rPr lang="en-US" sz="1600" dirty="0">
                <a:solidFill>
                  <a:schemeClr val="bg1"/>
                </a:solidFill>
              </a:rPr>
              <a:t>Kristin </a:t>
            </a:r>
            <a:r>
              <a:rPr lang="en-US" sz="1600" dirty="0" err="1">
                <a:solidFill>
                  <a:schemeClr val="bg1"/>
                </a:solidFill>
              </a:rPr>
              <a:t>Mmari</a:t>
            </a:r>
            <a:r>
              <a:rPr lang="en-US" sz="1600" dirty="0">
                <a:solidFill>
                  <a:schemeClr val="bg1"/>
                </a:solidFill>
              </a:rPr>
              <a:t>, </a:t>
            </a:r>
            <a:r>
              <a:rPr lang="en-US" sz="1600" dirty="0" err="1">
                <a:solidFill>
                  <a:schemeClr val="bg1"/>
                </a:solidFill>
              </a:rPr>
              <a:t>Dr.PH</a:t>
            </a:r>
            <a:r>
              <a:rPr lang="en-US" sz="1600" dirty="0">
                <a:solidFill>
                  <a:schemeClr val="bg1"/>
                </a:solidFill>
              </a:rPr>
              <a:t>, MA</a:t>
            </a:r>
          </a:p>
          <a:p>
            <a:pPr algn="l"/>
            <a:endParaRPr lang="en-US" sz="1300" dirty="0">
              <a:solidFill>
                <a:schemeClr val="bg1"/>
              </a:solidFill>
            </a:endParaRPr>
          </a:p>
        </p:txBody>
      </p:sp>
    </p:spTree>
    <p:extLst>
      <p:ext uri="{BB962C8B-B14F-4D97-AF65-F5344CB8AC3E}">
        <p14:creationId xmlns:p14="http://schemas.microsoft.com/office/powerpoint/2010/main" val="3494756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ABCA3B5E-DC65-5E49-847D-2DA9FA916A13}"/>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kern="1200" dirty="0">
                <a:solidFill>
                  <a:srgbClr val="000000"/>
                </a:solidFill>
                <a:latin typeface="+mj-lt"/>
                <a:ea typeface="+mj-ea"/>
                <a:cs typeface="+mj-cs"/>
              </a:rPr>
              <a:t>THANK YOU!!</a:t>
            </a:r>
          </a:p>
        </p:txBody>
      </p:sp>
      <p:sp>
        <p:nvSpPr>
          <p:cNvPr id="15"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Graphic 7" descr="Handshake">
            <a:extLst>
              <a:ext uri="{FF2B5EF4-FFF2-40B4-BE49-F238E27FC236}">
                <a16:creationId xmlns:a16="http://schemas.microsoft.com/office/drawing/2014/main" id="{DED42AF9-D172-483A-9719-573D9272D4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3644305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62BC1F-8C0A-F54F-A549-671F35277C56}"/>
              </a:ext>
            </a:extLst>
          </p:cNvPr>
          <p:cNvSpPr>
            <a:spLocks noGrp="1"/>
          </p:cNvSpPr>
          <p:nvPr>
            <p:ph type="title"/>
          </p:nvPr>
        </p:nvSpPr>
        <p:spPr>
          <a:xfrm>
            <a:off x="1156851" y="637762"/>
            <a:ext cx="9888496" cy="900131"/>
          </a:xfrm>
        </p:spPr>
        <p:txBody>
          <a:bodyPr anchor="t">
            <a:normAutofit/>
          </a:bodyPr>
          <a:lstStyle/>
          <a:p>
            <a:r>
              <a:rPr lang="en-US" sz="4000">
                <a:solidFill>
                  <a:schemeClr val="bg1"/>
                </a:solidFill>
              </a:rPr>
              <a:t>Background</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2FE400C-AA6A-924E-A4D3-AD0E6704FCE9}"/>
              </a:ext>
            </a:extLst>
          </p:cNvPr>
          <p:cNvSpPr>
            <a:spLocks noGrp="1"/>
          </p:cNvSpPr>
          <p:nvPr>
            <p:ph idx="1"/>
          </p:nvPr>
        </p:nvSpPr>
        <p:spPr>
          <a:xfrm>
            <a:off x="1155548" y="2217343"/>
            <a:ext cx="9880893" cy="3959619"/>
          </a:xfrm>
        </p:spPr>
        <p:txBody>
          <a:bodyPr>
            <a:normAutofit/>
          </a:bodyPr>
          <a:lstStyle/>
          <a:p>
            <a:r>
              <a:rPr lang="en-US" sz="2200" dirty="0"/>
              <a:t>People living near vacant lots and abandoned buildings exhibit poor health…But, growing evidence suggests that when vacant lots are greened and restored, the health of nearby residents improves.</a:t>
            </a:r>
          </a:p>
          <a:p>
            <a:endParaRPr lang="en-US" sz="2200" dirty="0"/>
          </a:p>
          <a:p>
            <a:r>
              <a:rPr lang="en-US" sz="2200" dirty="0"/>
              <a:t>While most research to date has focused on adult residents, far less is known about the impact that vacant lot restoration has on the health of adolescents.</a:t>
            </a:r>
          </a:p>
          <a:p>
            <a:pPr lvl="1"/>
            <a:r>
              <a:rPr lang="en-US" sz="2200" dirty="0"/>
              <a:t>Even though adolescents spend more time in the areas surrounding their homes than adults, AND</a:t>
            </a:r>
          </a:p>
          <a:p>
            <a:pPr lvl="1"/>
            <a:r>
              <a:rPr lang="en-US" sz="2200" dirty="0"/>
              <a:t>Neighborhood research shows that adolescents have much different experiences and perceptions of neighborhood compared to adults</a:t>
            </a:r>
          </a:p>
        </p:txBody>
      </p:sp>
    </p:spTree>
    <p:extLst>
      <p:ext uri="{BB962C8B-B14F-4D97-AF65-F5344CB8AC3E}">
        <p14:creationId xmlns:p14="http://schemas.microsoft.com/office/powerpoint/2010/main" val="1514375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2C61D3D4-88F4-E849-A935-F8D85561D4EB}"/>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Situation in Baltimore</a:t>
            </a:r>
          </a:p>
        </p:txBody>
      </p:sp>
      <p:sp>
        <p:nvSpPr>
          <p:cNvPr id="3" name="Content Placeholder 2">
            <a:extLst>
              <a:ext uri="{FF2B5EF4-FFF2-40B4-BE49-F238E27FC236}">
                <a16:creationId xmlns:a16="http://schemas.microsoft.com/office/drawing/2014/main" id="{77C41E6C-802C-3247-87A0-D43C15CBF2D0}"/>
              </a:ext>
            </a:extLst>
          </p:cNvPr>
          <p:cNvSpPr>
            <a:spLocks noGrp="1"/>
          </p:cNvSpPr>
          <p:nvPr>
            <p:ph idx="1"/>
          </p:nvPr>
        </p:nvSpPr>
        <p:spPr>
          <a:xfrm>
            <a:off x="1119322" y="2490436"/>
            <a:ext cx="10432493" cy="3980702"/>
          </a:xfrm>
        </p:spPr>
        <p:txBody>
          <a:bodyPr anchor="ctr">
            <a:normAutofit fontScale="92500"/>
          </a:bodyPr>
          <a:lstStyle/>
          <a:p>
            <a:r>
              <a:rPr lang="en-US" sz="2400" dirty="0"/>
              <a:t>Baltimore City has over 18,000 vacant lots and additional 17,000 abandoned buildings (Baltimore Green Network)</a:t>
            </a:r>
          </a:p>
          <a:p>
            <a:pPr lvl="1"/>
            <a:r>
              <a:rPr lang="en-US" dirty="0"/>
              <a:t>Approximately 900 vacant lots have been greened to date; but restoration is variable</a:t>
            </a:r>
          </a:p>
          <a:p>
            <a:pPr lvl="2"/>
            <a:r>
              <a:rPr lang="en-US" sz="2400" dirty="0"/>
              <a:t>Mowing and trash pick up</a:t>
            </a:r>
          </a:p>
          <a:p>
            <a:pPr lvl="2"/>
            <a:r>
              <a:rPr lang="en-US" sz="2400" dirty="0"/>
              <a:t>Community gardens</a:t>
            </a:r>
          </a:p>
          <a:p>
            <a:pPr lvl="2"/>
            <a:r>
              <a:rPr lang="en-US" sz="2400" dirty="0"/>
              <a:t>Raised flowerbeds and tree planting</a:t>
            </a:r>
          </a:p>
          <a:p>
            <a:pPr lvl="2"/>
            <a:r>
              <a:rPr lang="en-US" sz="2400" dirty="0"/>
              <a:t>Art murals</a:t>
            </a:r>
          </a:p>
          <a:p>
            <a:pPr lvl="2"/>
            <a:endParaRPr lang="en-US" sz="1900" dirty="0"/>
          </a:p>
          <a:p>
            <a:r>
              <a:rPr lang="en-US" sz="2400" dirty="0"/>
              <a:t>The City and many other NGOs have a plan to ‘clean and green’ every vacant lot… and this provides us with a great opportunity to examine the impact of various restoration activities on the health of adolescent residents </a:t>
            </a:r>
          </a:p>
          <a:p>
            <a:pPr lvl="2"/>
            <a:endParaRPr lang="en-US" sz="1900" dirty="0"/>
          </a:p>
          <a:p>
            <a:endParaRPr lang="en-US" sz="1900" dirty="0"/>
          </a:p>
        </p:txBody>
      </p:sp>
    </p:spTree>
    <p:extLst>
      <p:ext uri="{BB962C8B-B14F-4D97-AF65-F5344CB8AC3E}">
        <p14:creationId xmlns:p14="http://schemas.microsoft.com/office/powerpoint/2010/main" val="661264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19654390-94DA-EB4E-83B8-B34F8B9ED837}"/>
              </a:ext>
            </a:extLst>
          </p:cNvPr>
          <p:cNvSpPr>
            <a:spLocks noGrp="1"/>
          </p:cNvSpPr>
          <p:nvPr>
            <p:ph type="title"/>
          </p:nvPr>
        </p:nvSpPr>
        <p:spPr>
          <a:xfrm>
            <a:off x="777240" y="731519"/>
            <a:ext cx="2845191" cy="3237579"/>
          </a:xfrm>
        </p:spPr>
        <p:txBody>
          <a:bodyPr>
            <a:normAutofit/>
          </a:bodyPr>
          <a:lstStyle/>
          <a:p>
            <a:r>
              <a:rPr lang="en-US" sz="3200">
                <a:solidFill>
                  <a:srgbClr val="FFFFFF"/>
                </a:solidFill>
              </a:rPr>
              <a:t>SCIBAR Award (Support for Creative Integrated Basic and Applied Research)</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4DE68C9-7222-6142-85A5-3A999B6AF291}"/>
              </a:ext>
            </a:extLst>
          </p:cNvPr>
          <p:cNvSpPr>
            <a:spLocks noGrp="1"/>
          </p:cNvSpPr>
          <p:nvPr>
            <p:ph idx="1"/>
          </p:nvPr>
        </p:nvSpPr>
        <p:spPr>
          <a:xfrm>
            <a:off x="4379709" y="686862"/>
            <a:ext cx="7037591" cy="5475129"/>
          </a:xfrm>
        </p:spPr>
        <p:txBody>
          <a:bodyPr anchor="ctr">
            <a:normAutofit/>
          </a:bodyPr>
          <a:lstStyle/>
          <a:p>
            <a:r>
              <a:rPr lang="en-US" sz="2000"/>
              <a:t>Overall study goal: To determine whether vacant lot restoration strategies reduce health disparities among young people, including what types of restoration works best, for whom, and why.</a:t>
            </a:r>
          </a:p>
          <a:p>
            <a:r>
              <a:rPr lang="en-US" sz="2000"/>
              <a:t>Short-term objectives:</a:t>
            </a:r>
          </a:p>
          <a:p>
            <a:pPr marL="914400" lvl="1" indent="-457200">
              <a:buFont typeface="+mj-lt"/>
              <a:buAutoNum type="arabicPeriod"/>
            </a:pPr>
            <a:r>
              <a:rPr lang="en-US" sz="2000"/>
              <a:t>Build a sharable database containing key characteristics of restored and unrestored vacant lots;</a:t>
            </a:r>
          </a:p>
          <a:p>
            <a:pPr marL="914400" lvl="1" indent="-457200">
              <a:buFont typeface="+mj-lt"/>
              <a:buAutoNum type="arabicPeriod"/>
            </a:pPr>
            <a:r>
              <a:rPr lang="en-US" sz="2000"/>
              <a:t>Conduct a mixed-methods longitudinal study on changes in adolescent health associated with exposure to vacant lot restoration</a:t>
            </a:r>
          </a:p>
          <a:p>
            <a:pPr marL="914400" lvl="1" indent="-457200">
              <a:buFont typeface="+mj-lt"/>
              <a:buAutoNum type="arabicPeriod"/>
            </a:pPr>
            <a:r>
              <a:rPr lang="en-US" sz="2000"/>
              <a:t>Embed a cost-effectiveness study to determine the impact of different restoration programs on youth crime and violence; mental health; and food insecurity; and</a:t>
            </a:r>
          </a:p>
          <a:p>
            <a:pPr marL="914400" lvl="1" indent="-457200">
              <a:buFont typeface="+mj-lt"/>
              <a:buAutoNum type="arabicPeriod"/>
            </a:pPr>
            <a:r>
              <a:rPr lang="en-US" sz="2000"/>
              <a:t>Develop and disseminate a blueprint for reducing adolescent health disparities through lot restoration strategies that can be adapted for different U.S. municipalities.</a:t>
            </a:r>
          </a:p>
        </p:txBody>
      </p:sp>
    </p:spTree>
    <p:extLst>
      <p:ext uri="{BB962C8B-B14F-4D97-AF65-F5344CB8AC3E}">
        <p14:creationId xmlns:p14="http://schemas.microsoft.com/office/powerpoint/2010/main" val="2662018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A38D778-8911-0742-95C1-E78A54A850F8}"/>
              </a:ext>
            </a:extLst>
          </p:cNvPr>
          <p:cNvSpPr>
            <a:spLocks noGrp="1"/>
          </p:cNvSpPr>
          <p:nvPr>
            <p:ph type="title"/>
          </p:nvPr>
        </p:nvSpPr>
        <p:spPr>
          <a:xfrm>
            <a:off x="838200" y="365125"/>
            <a:ext cx="10515600" cy="1325563"/>
          </a:xfrm>
        </p:spPr>
        <p:txBody>
          <a:bodyPr>
            <a:normAutofit/>
          </a:bodyPr>
          <a:lstStyle/>
          <a:p>
            <a:r>
              <a:rPr lang="en-US" dirty="0"/>
              <a:t>Our Team</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0DCA296-EDA5-A64F-AA32-69F14833BAF3}"/>
              </a:ext>
            </a:extLst>
          </p:cNvPr>
          <p:cNvSpPr>
            <a:spLocks noGrp="1"/>
          </p:cNvSpPr>
          <p:nvPr>
            <p:ph idx="1"/>
          </p:nvPr>
        </p:nvSpPr>
        <p:spPr>
          <a:xfrm>
            <a:off x="838200" y="1825625"/>
            <a:ext cx="10515600" cy="4351338"/>
          </a:xfrm>
        </p:spPr>
        <p:txBody>
          <a:bodyPr>
            <a:normAutofit/>
          </a:bodyPr>
          <a:lstStyle/>
          <a:p>
            <a:r>
              <a:rPr lang="en-US" dirty="0"/>
              <a:t>A multi-sectoral collaboration of individuals and organizations including:</a:t>
            </a:r>
          </a:p>
          <a:p>
            <a:pPr lvl="1"/>
            <a:r>
              <a:rPr lang="en-US" b="1" i="1" dirty="0"/>
              <a:t>Researchers</a:t>
            </a:r>
            <a:r>
              <a:rPr lang="en-US" dirty="0"/>
              <a:t> across four different departments in JHSPH, University of Maryland, Baltimore Neighborhood Indicator Alliance at University of Baltimore, as well as the U.S.D.A Forest Service</a:t>
            </a:r>
          </a:p>
          <a:p>
            <a:pPr lvl="1"/>
            <a:r>
              <a:rPr lang="en-US" b="1" i="1" dirty="0"/>
              <a:t>State and local agencies, </a:t>
            </a:r>
            <a:r>
              <a:rPr lang="en-US" dirty="0"/>
              <a:t>including the Baltimore Office of Sustainability and the Maryland Department of Housing and Community Development, and</a:t>
            </a:r>
          </a:p>
          <a:p>
            <a:pPr lvl="1"/>
            <a:r>
              <a:rPr lang="en-US" b="1" i="1" dirty="0"/>
              <a:t>Community-based organizations, </a:t>
            </a:r>
            <a:r>
              <a:rPr lang="en-US" dirty="0"/>
              <a:t>including Baltimore Green Space, Parks and People Foundation, and National Recreation and Parks Association,</a:t>
            </a:r>
          </a:p>
          <a:p>
            <a:pPr marL="457200" lvl="1" indent="0">
              <a:buNone/>
            </a:pPr>
            <a:endParaRPr lang="en-US" b="1" i="1" dirty="0"/>
          </a:p>
          <a:p>
            <a:pPr marL="457200" lvl="1" indent="0">
              <a:buNone/>
            </a:pPr>
            <a:r>
              <a:rPr lang="en-US" b="1" i="1" dirty="0"/>
              <a:t>And more are joining </a:t>
            </a:r>
            <a:r>
              <a:rPr lang="en-US" b="1" i="1" dirty="0">
                <a:sym typeface="Wingdings" pitchFamily="2" charset="2"/>
              </a:rPr>
              <a:t></a:t>
            </a:r>
            <a:endParaRPr lang="en-US" b="1" i="1" dirty="0"/>
          </a:p>
          <a:p>
            <a:pPr lvl="1"/>
            <a:endParaRPr lang="en-US" dirty="0"/>
          </a:p>
        </p:txBody>
      </p:sp>
    </p:spTree>
    <p:extLst>
      <p:ext uri="{BB962C8B-B14F-4D97-AF65-F5344CB8AC3E}">
        <p14:creationId xmlns:p14="http://schemas.microsoft.com/office/powerpoint/2010/main" val="493429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17D4B-EF16-3040-9B18-3BCB8489FDB9}"/>
              </a:ext>
            </a:extLst>
          </p:cNvPr>
          <p:cNvSpPr>
            <a:spLocks noGrp="1"/>
          </p:cNvSpPr>
          <p:nvPr>
            <p:ph type="title"/>
          </p:nvPr>
        </p:nvSpPr>
        <p:spPr>
          <a:xfrm>
            <a:off x="391378" y="320675"/>
            <a:ext cx="11407487" cy="1325563"/>
          </a:xfrm>
        </p:spPr>
        <p:txBody>
          <a:bodyPr>
            <a:normAutofit/>
          </a:bodyPr>
          <a:lstStyle/>
          <a:p>
            <a:r>
              <a:rPr lang="en-US" sz="4000" dirty="0"/>
              <a:t>Our focus for today: building a sharable database</a:t>
            </a:r>
          </a:p>
        </p:txBody>
      </p:sp>
      <p:graphicFrame>
        <p:nvGraphicFramePr>
          <p:cNvPr id="5" name="Content Placeholder 2">
            <a:extLst>
              <a:ext uri="{FF2B5EF4-FFF2-40B4-BE49-F238E27FC236}">
                <a16:creationId xmlns:a16="http://schemas.microsoft.com/office/drawing/2014/main" id="{399BA772-CD5A-4B68-86A0-D6FFEBEB6C57}"/>
              </a:ext>
            </a:extLst>
          </p:cNvPr>
          <p:cNvGraphicFramePr>
            <a:graphicFrameLocks noGrp="1"/>
          </p:cNvGraphicFramePr>
          <p:nvPr>
            <p:ph idx="1"/>
            <p:extLst>
              <p:ext uri="{D42A27DB-BD31-4B8C-83A1-F6EECF244321}">
                <p14:modId xmlns:p14="http://schemas.microsoft.com/office/powerpoint/2010/main" val="1083247395"/>
              </p:ext>
            </p:extLst>
          </p:nvPr>
        </p:nvGraphicFramePr>
        <p:xfrm>
          <a:off x="391379" y="1825625"/>
          <a:ext cx="114074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6749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5FC48F83-5A96-CA4A-83C6-9A8A59F7C2D5}"/>
              </a:ext>
            </a:extLst>
          </p:cNvPr>
          <p:cNvSpPr>
            <a:spLocks noGrp="1"/>
          </p:cNvSpPr>
          <p:nvPr>
            <p:ph type="title"/>
          </p:nvPr>
        </p:nvSpPr>
        <p:spPr>
          <a:xfrm>
            <a:off x="777240" y="731519"/>
            <a:ext cx="2845191" cy="3237579"/>
          </a:xfrm>
        </p:spPr>
        <p:txBody>
          <a:bodyPr>
            <a:normAutofit/>
          </a:bodyPr>
          <a:lstStyle/>
          <a:p>
            <a:r>
              <a:rPr lang="en-US" sz="3800">
                <a:solidFill>
                  <a:srgbClr val="FFFFFF"/>
                </a:solidFill>
              </a:rPr>
              <a:t>Conducting mixed-methods longitudinal study</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4FE13FB-C539-DB45-B742-297F60D7AC5F}"/>
              </a:ext>
            </a:extLst>
          </p:cNvPr>
          <p:cNvSpPr>
            <a:spLocks noGrp="1"/>
          </p:cNvSpPr>
          <p:nvPr>
            <p:ph idx="1"/>
          </p:nvPr>
        </p:nvSpPr>
        <p:spPr>
          <a:xfrm>
            <a:off x="4379709" y="686862"/>
            <a:ext cx="7037591" cy="5475129"/>
          </a:xfrm>
        </p:spPr>
        <p:txBody>
          <a:bodyPr anchor="ctr">
            <a:normAutofit/>
          </a:bodyPr>
          <a:lstStyle/>
          <a:p>
            <a:r>
              <a:rPr lang="en-US" sz="1800" dirty="0"/>
              <a:t>Three primary health outcomes will be examined among young people:</a:t>
            </a:r>
          </a:p>
          <a:p>
            <a:pPr lvl="1"/>
            <a:r>
              <a:rPr lang="en-US" sz="1800" dirty="0"/>
              <a:t>Exposure to crime and violence</a:t>
            </a:r>
          </a:p>
          <a:p>
            <a:pPr lvl="1"/>
            <a:r>
              <a:rPr lang="en-US" sz="1800" dirty="0"/>
              <a:t>Mental health (depression, anxiety, trauma symptoms, and some positive mental health outcomes (hope and happiness)</a:t>
            </a:r>
          </a:p>
          <a:p>
            <a:pPr lvl="1"/>
            <a:r>
              <a:rPr lang="en-US" sz="1800" dirty="0"/>
              <a:t>Food insecurity</a:t>
            </a:r>
          </a:p>
          <a:p>
            <a:r>
              <a:rPr lang="en-US" sz="1800" b="1" i="1" dirty="0"/>
              <a:t>Adolescent survey: </a:t>
            </a:r>
            <a:r>
              <a:rPr lang="en-US" sz="1800" dirty="0"/>
              <a:t>Data will be collected among approximately 750 adolescents aged 14-19 years, who will be surveyed 3x over the course of a 10-week growing season: before, during, and after</a:t>
            </a:r>
          </a:p>
          <a:p>
            <a:pPr lvl="1"/>
            <a:r>
              <a:rPr lang="en-US" sz="1800" dirty="0"/>
              <a:t>Recruitment will be spatially confined to areas with sufficient lot density and high adolescent populations (at least 25% of households)</a:t>
            </a:r>
          </a:p>
          <a:p>
            <a:r>
              <a:rPr lang="en-US" sz="1800" b="1" i="1" dirty="0"/>
              <a:t>Observations of Neighborhood and Lot environments: </a:t>
            </a:r>
            <a:r>
              <a:rPr lang="en-US" sz="1800" dirty="0"/>
              <a:t>Youth researchers (including graduate and young people from community) will be trained to conduct lot assessments to measure quality</a:t>
            </a:r>
          </a:p>
          <a:p>
            <a:r>
              <a:rPr lang="en-US" sz="1800" b="1" i="1" dirty="0"/>
              <a:t>In-depth interviews: </a:t>
            </a:r>
            <a:r>
              <a:rPr lang="en-US" sz="1800" dirty="0"/>
              <a:t>Approximately 21-24 adolescents aged 14-19 years who live next to restored vacant lots (with varying levels of quality) will be interviewed to gather perceptions of impact of restored vacant lots</a:t>
            </a:r>
            <a:endParaRPr lang="en-US" sz="1800" b="1" i="1" dirty="0"/>
          </a:p>
          <a:p>
            <a:pPr marL="457200" lvl="1" indent="0">
              <a:buNone/>
            </a:pPr>
            <a:endParaRPr lang="en-US" sz="1800" dirty="0"/>
          </a:p>
        </p:txBody>
      </p:sp>
    </p:spTree>
    <p:extLst>
      <p:ext uri="{BB962C8B-B14F-4D97-AF65-F5344CB8AC3E}">
        <p14:creationId xmlns:p14="http://schemas.microsoft.com/office/powerpoint/2010/main" val="1784858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9">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A close up of text on a white background&#10;&#10;Description automatically generated">
            <a:extLst>
              <a:ext uri="{FF2B5EF4-FFF2-40B4-BE49-F238E27FC236}">
                <a16:creationId xmlns:a16="http://schemas.microsoft.com/office/drawing/2014/main" id="{55708C43-7309-6841-96BA-4CD53C573A33}"/>
              </a:ext>
            </a:extLst>
          </p:cNvPr>
          <p:cNvPicPr>
            <a:picLocks noGrp="1" noChangeAspect="1"/>
          </p:cNvPicPr>
          <p:nvPr>
            <p:ph idx="4294967295"/>
          </p:nvPr>
        </p:nvPicPr>
        <p:blipFill rotWithShape="1">
          <a:blip r:embed="rId2"/>
          <a:srcRect t="21438" b="26226"/>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4112503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DAC0A-AA9A-4646-A6CC-98DE0242C379}"/>
              </a:ext>
            </a:extLst>
          </p:cNvPr>
          <p:cNvSpPr>
            <a:spLocks noGrp="1"/>
          </p:cNvSpPr>
          <p:nvPr>
            <p:ph type="title"/>
          </p:nvPr>
        </p:nvSpPr>
        <p:spPr>
          <a:xfrm>
            <a:off x="396573" y="320675"/>
            <a:ext cx="11407487" cy="1325563"/>
          </a:xfrm>
        </p:spPr>
        <p:txBody>
          <a:bodyPr>
            <a:normAutofit/>
          </a:bodyPr>
          <a:lstStyle/>
          <a:p>
            <a:r>
              <a:rPr lang="en-US" sz="5400"/>
              <a:t>Projected impact of study</a:t>
            </a:r>
          </a:p>
        </p:txBody>
      </p:sp>
      <p:sp>
        <p:nvSpPr>
          <p:cNvPr id="24" name="Rectangle 23">
            <a:extLst>
              <a:ext uri="{FF2B5EF4-FFF2-40B4-BE49-F238E27FC236}">
                <a16:creationId xmlns:a16="http://schemas.microsoft.com/office/drawing/2014/main" id="{37E32B78-23DD-4E77-8B9C-7779E3BF2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0" name="Content Placeholder 2">
            <a:extLst>
              <a:ext uri="{FF2B5EF4-FFF2-40B4-BE49-F238E27FC236}">
                <a16:creationId xmlns:a16="http://schemas.microsoft.com/office/drawing/2014/main" id="{4E831E94-70B9-4B13-89F3-925AF0D19E14}"/>
              </a:ext>
            </a:extLst>
          </p:cNvPr>
          <p:cNvGraphicFramePr>
            <a:graphicFrameLocks noGrp="1"/>
          </p:cNvGraphicFramePr>
          <p:nvPr>
            <p:ph idx="1"/>
            <p:extLst>
              <p:ext uri="{D42A27DB-BD31-4B8C-83A1-F6EECF244321}">
                <p14:modId xmlns:p14="http://schemas.microsoft.com/office/powerpoint/2010/main" val="2823493393"/>
              </p:ext>
            </p:extLst>
          </p:nvPr>
        </p:nvGraphicFramePr>
        <p:xfrm>
          <a:off x="396574" y="1825625"/>
          <a:ext cx="114074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67284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62A93F7F4A384089DB7EC8B0A62CB3" ma:contentTypeVersion="11" ma:contentTypeDescription="Create a new document." ma:contentTypeScope="" ma:versionID="5405c3191a57da3ab755a5f42c25fb25">
  <xsd:schema xmlns:xsd="http://www.w3.org/2001/XMLSchema" xmlns:xs="http://www.w3.org/2001/XMLSchema" xmlns:p="http://schemas.microsoft.com/office/2006/metadata/properties" xmlns:ns2="67c5ffe5-4b88-49d8-9a44-553db6d06049" targetNamespace="http://schemas.microsoft.com/office/2006/metadata/properties" ma:root="true" ma:fieldsID="e20c3a1c1824f4c04b5178282a8031d7" ns2:_="">
    <xsd:import namespace="67c5ffe5-4b88-49d8-9a44-553db6d0604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c5ffe5-4b88-49d8-9a44-553db6d060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A2160BB-E9C8-4F27-A654-29D1E95DF460}"/>
</file>

<file path=customXml/itemProps2.xml><?xml version="1.0" encoding="utf-8"?>
<ds:datastoreItem xmlns:ds="http://schemas.openxmlformats.org/officeDocument/2006/customXml" ds:itemID="{659267A8-0340-43D9-92EE-6A312A4F6E9C}"/>
</file>

<file path=customXml/itemProps3.xml><?xml version="1.0" encoding="utf-8"?>
<ds:datastoreItem xmlns:ds="http://schemas.openxmlformats.org/officeDocument/2006/customXml" ds:itemID="{45664D07-C244-42E5-ABF3-14BBA41183A0}"/>
</file>

<file path=docProps/app.xml><?xml version="1.0" encoding="utf-8"?>
<Properties xmlns="http://schemas.openxmlformats.org/officeDocument/2006/extended-properties" xmlns:vt="http://schemas.openxmlformats.org/officeDocument/2006/docPropsVTypes">
  <TotalTime>69</TotalTime>
  <Words>728</Words>
  <Application>Microsoft Macintosh PowerPoint</Application>
  <PresentationFormat>Widescreen</PresentationFormat>
  <Paragraphs>54</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Avenir Next LT Pro</vt:lpstr>
      <vt:lpstr>Calibri</vt:lpstr>
      <vt:lpstr>Calibri Light</vt:lpstr>
      <vt:lpstr>Office Theme</vt:lpstr>
      <vt:lpstr>Can restoring vacant lots improve adolescent health disparities?  </vt:lpstr>
      <vt:lpstr>Background</vt:lpstr>
      <vt:lpstr>Situation in Baltimore</vt:lpstr>
      <vt:lpstr>SCIBAR Award (Support for Creative Integrated Basic and Applied Research)</vt:lpstr>
      <vt:lpstr>Our Team</vt:lpstr>
      <vt:lpstr>Our focus for today: building a sharable database</vt:lpstr>
      <vt:lpstr>Conducting mixed-methods longitudinal study</vt:lpstr>
      <vt:lpstr>PowerPoint Presentation</vt:lpstr>
      <vt:lpstr>Projected impact of study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restoring vacant lots improve adolescent health disparities?  </dc:title>
  <dc:creator>Kristin Mmari</dc:creator>
  <cp:lastModifiedBy>Kristin Mmari</cp:lastModifiedBy>
  <cp:revision>5</cp:revision>
  <dcterms:created xsi:type="dcterms:W3CDTF">2020-09-08T13:49:47Z</dcterms:created>
  <dcterms:modified xsi:type="dcterms:W3CDTF">2021-07-15T17:42:02Z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0x0101009762A93F7F4A384089DB7EC8B0A62CB3</vt:lpwstr>
  </property>
</Properties>
</file>